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6"/>
  </p:sldMasterIdLst>
  <p:notesMasterIdLst>
    <p:notesMasterId r:id="rId17"/>
  </p:notesMasterIdLst>
  <p:handoutMasterIdLst>
    <p:handoutMasterId r:id="rId18"/>
  </p:handoutMasterIdLst>
  <p:sldIdLst>
    <p:sldId id="261" r:id="rId7"/>
    <p:sldId id="301" r:id="rId8"/>
    <p:sldId id="296" r:id="rId9"/>
    <p:sldId id="299" r:id="rId10"/>
    <p:sldId id="292" r:id="rId11"/>
    <p:sldId id="283" r:id="rId12"/>
    <p:sldId id="278" r:id="rId13"/>
    <p:sldId id="281" r:id="rId14"/>
    <p:sldId id="276" r:id="rId15"/>
    <p:sldId id="274" r:id="rId1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9" autoAdjust="0"/>
    <p:restoredTop sz="91774" autoAdjust="0"/>
  </p:normalViewPr>
  <p:slideViewPr>
    <p:cSldViewPr snapToGrid="0" snapToObjects="1">
      <p:cViewPr varScale="1">
        <p:scale>
          <a:sx n="79" d="100"/>
          <a:sy n="79" d="100"/>
        </p:scale>
        <p:origin x="1598"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Population Trends in Stanly County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Sheet1!$B$5</c:f>
              <c:strCache>
                <c:ptCount val="1"/>
                <c:pt idx="0">
                  <c:v>Population</c:v>
                </c:pt>
              </c:strCache>
            </c:strRef>
          </c:tx>
          <c:spPr>
            <a:solidFill>
              <a:schemeClr val="accent1"/>
            </a:solidFill>
            <a:ln>
              <a:noFill/>
            </a:ln>
            <a:effectLst/>
          </c:spPr>
          <c:invertIfNegative val="0"/>
          <c:cat>
            <c:numRef>
              <c:f>Sheet1!$C$4:$K$4</c:f>
              <c:numCache>
                <c:formatCode>General</c:formatCode>
                <c:ptCount val="9"/>
                <c:pt idx="0">
                  <c:v>2020</c:v>
                </c:pt>
                <c:pt idx="1">
                  <c:v>2022</c:v>
                </c:pt>
                <c:pt idx="2">
                  <c:v>2025</c:v>
                </c:pt>
                <c:pt idx="3">
                  <c:v>2030</c:v>
                </c:pt>
                <c:pt idx="4">
                  <c:v>2035</c:v>
                </c:pt>
                <c:pt idx="5">
                  <c:v>2040</c:v>
                </c:pt>
                <c:pt idx="6">
                  <c:v>2045</c:v>
                </c:pt>
                <c:pt idx="7">
                  <c:v>2050</c:v>
                </c:pt>
                <c:pt idx="8">
                  <c:v>2055</c:v>
                </c:pt>
              </c:numCache>
            </c:numRef>
          </c:cat>
          <c:val>
            <c:numRef>
              <c:f>Sheet1!$C$5:$K$5</c:f>
              <c:numCache>
                <c:formatCode>General</c:formatCode>
                <c:ptCount val="9"/>
                <c:pt idx="0">
                  <c:v>62504</c:v>
                </c:pt>
                <c:pt idx="1">
                  <c:v>64625</c:v>
                </c:pt>
                <c:pt idx="2">
                  <c:v>66747</c:v>
                </c:pt>
                <c:pt idx="3">
                  <c:v>68253</c:v>
                </c:pt>
                <c:pt idx="4">
                  <c:v>69172</c:v>
                </c:pt>
                <c:pt idx="5">
                  <c:v>69759</c:v>
                </c:pt>
                <c:pt idx="6">
                  <c:v>70474</c:v>
                </c:pt>
                <c:pt idx="7">
                  <c:v>71188</c:v>
                </c:pt>
                <c:pt idx="8">
                  <c:v>71886</c:v>
                </c:pt>
              </c:numCache>
            </c:numRef>
          </c:val>
          <c:extLst>
            <c:ext xmlns:c16="http://schemas.microsoft.com/office/drawing/2014/chart" uri="{C3380CC4-5D6E-409C-BE32-E72D297353CC}">
              <c16:uniqueId val="{00000000-4F85-486B-A8D6-DD87C4BB0450}"/>
            </c:ext>
          </c:extLst>
        </c:ser>
        <c:dLbls>
          <c:showLegendKey val="0"/>
          <c:showVal val="0"/>
          <c:showCatName val="0"/>
          <c:showSerName val="0"/>
          <c:showPercent val="0"/>
          <c:showBubbleSize val="0"/>
        </c:dLbls>
        <c:gapWidth val="219"/>
        <c:overlap val="-27"/>
        <c:axId val="1211752192"/>
        <c:axId val="1211752552"/>
      </c:barChart>
      <c:catAx>
        <c:axId val="1211752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1752552"/>
        <c:crosses val="autoZero"/>
        <c:auto val="1"/>
        <c:lblAlgn val="ctr"/>
        <c:lblOffset val="100"/>
        <c:noMultiLvlLbl val="0"/>
      </c:catAx>
      <c:valAx>
        <c:axId val="1211752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1752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732732-9DF5-5343-9671-1F8D28AFB589}" type="datetimeFigureOut">
              <a:rPr lang="en-US" smtClean="0"/>
              <a:t>4/2/2024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E282AB-1402-2940-B834-0E55D2768B8F}" type="slidenum">
              <a:rPr lang="en-US" smtClean="0"/>
              <a:t>‹#›</a:t>
            </a:fld>
            <a:endParaRPr lang="en-US"/>
          </a:p>
        </p:txBody>
      </p:sp>
    </p:spTree>
    <p:extLst>
      <p:ext uri="{BB962C8B-B14F-4D97-AF65-F5344CB8AC3E}">
        <p14:creationId xmlns:p14="http://schemas.microsoft.com/office/powerpoint/2010/main" val="9187987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855999-CF69-DA42-8213-22A5CAE5D182}" type="datetimeFigureOut">
              <a:rPr lang="en-US" smtClean="0"/>
              <a:t>4/2/2024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B6EF1C-AA17-F640-A7A5-6C89FACC0C1D}" type="slidenum">
              <a:rPr lang="en-US" smtClean="0"/>
              <a:t>‹#›</a:t>
            </a:fld>
            <a:endParaRPr lang="en-US"/>
          </a:p>
        </p:txBody>
      </p:sp>
    </p:spTree>
    <p:extLst>
      <p:ext uri="{BB962C8B-B14F-4D97-AF65-F5344CB8AC3E}">
        <p14:creationId xmlns:p14="http://schemas.microsoft.com/office/powerpoint/2010/main" val="423619728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CB6EF1C-AA17-F640-A7A5-6C89FACC0C1D}" type="slidenum">
              <a:rPr lang="en-US" smtClean="0"/>
              <a:t>1</a:t>
            </a:fld>
            <a:endParaRPr lang="en-US"/>
          </a:p>
        </p:txBody>
      </p:sp>
    </p:spTree>
    <p:extLst>
      <p:ext uri="{BB962C8B-B14F-4D97-AF65-F5344CB8AC3E}">
        <p14:creationId xmlns:p14="http://schemas.microsoft.com/office/powerpoint/2010/main" val="196468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701F2-438D-159D-D229-CC88FEE9E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94338-4AF0-3938-ADC7-C448116BDF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E60B43-D6EE-1CD0-1652-9216C027CD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14777F-6A22-AD58-6EA0-854E4F0D2A22}"/>
              </a:ext>
            </a:extLst>
          </p:cNvPr>
          <p:cNvSpPr>
            <a:spLocks noGrp="1"/>
          </p:cNvSpPr>
          <p:nvPr>
            <p:ph type="sldNum" sz="quarter" idx="5"/>
          </p:nvPr>
        </p:nvSpPr>
        <p:spPr/>
        <p:txBody>
          <a:bodyPr/>
          <a:lstStyle/>
          <a:p>
            <a:fld id="{DCB6EF1C-AA17-F640-A7A5-6C89FACC0C1D}" type="slidenum">
              <a:rPr lang="en-US" smtClean="0"/>
              <a:t>2</a:t>
            </a:fld>
            <a:endParaRPr lang="en-US"/>
          </a:p>
        </p:txBody>
      </p:sp>
    </p:spTree>
    <p:extLst>
      <p:ext uri="{BB962C8B-B14F-4D97-AF65-F5344CB8AC3E}">
        <p14:creationId xmlns:p14="http://schemas.microsoft.com/office/powerpoint/2010/main" val="2488620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B6EF1C-AA17-F640-A7A5-6C89FACC0C1D}"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17341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CB6EF1C-AA17-F640-A7A5-6C89FACC0C1D}" type="slidenum">
              <a:rPr lang="en-US" smtClean="0"/>
              <a:t>6</a:t>
            </a:fld>
            <a:endParaRPr lang="en-US"/>
          </a:p>
        </p:txBody>
      </p:sp>
    </p:spTree>
    <p:extLst>
      <p:ext uri="{BB962C8B-B14F-4D97-AF65-F5344CB8AC3E}">
        <p14:creationId xmlns:p14="http://schemas.microsoft.com/office/powerpoint/2010/main" val="1056197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B6EF1C-AA17-F640-A7A5-6C89FACC0C1D}"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056197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B6EF1C-AA17-F640-A7A5-6C89FACC0C1D}"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408537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CB6EF1C-AA17-F640-A7A5-6C89FACC0C1D}" type="slidenum">
              <a:rPr lang="en-US" smtClean="0"/>
              <a:t>9</a:t>
            </a:fld>
            <a:endParaRPr lang="en-US"/>
          </a:p>
        </p:txBody>
      </p:sp>
    </p:spTree>
    <p:extLst>
      <p:ext uri="{BB962C8B-B14F-4D97-AF65-F5344CB8AC3E}">
        <p14:creationId xmlns:p14="http://schemas.microsoft.com/office/powerpoint/2010/main" val="2226872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6" descr="NCDOT_PowerPoint_Template-0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hasCustomPrompt="1"/>
          </p:nvPr>
        </p:nvSpPr>
        <p:spPr>
          <a:xfrm>
            <a:off x="397918" y="3831921"/>
            <a:ext cx="8271945" cy="1219200"/>
          </a:xfrm>
        </p:spPr>
        <p:txBody>
          <a:bodyPr/>
          <a:lstStyle>
            <a:lvl1pPr algn="l">
              <a:defRPr baseline="0">
                <a:solidFill>
                  <a:schemeClr val="tx1">
                    <a:lumMod val="65000"/>
                    <a:lumOff val="35000"/>
                  </a:schemeClr>
                </a:solidFill>
              </a:defRPr>
            </a:lvl1pPr>
          </a:lstStyle>
          <a:p>
            <a:r>
              <a:rPr lang="en-US" dirty="0"/>
              <a:t>Click to edit presentation name</a:t>
            </a:r>
          </a:p>
        </p:txBody>
      </p:sp>
      <p:sp>
        <p:nvSpPr>
          <p:cNvPr id="3" name="Subtitle 2"/>
          <p:cNvSpPr>
            <a:spLocks noGrp="1"/>
          </p:cNvSpPr>
          <p:nvPr>
            <p:ph type="subTitle" idx="1" hasCustomPrompt="1"/>
          </p:nvPr>
        </p:nvSpPr>
        <p:spPr>
          <a:xfrm>
            <a:off x="397919" y="5105400"/>
            <a:ext cx="6400800" cy="660400"/>
          </a:xfrm>
        </p:spPr>
        <p:txBody>
          <a:bodyPr/>
          <a:lstStyle>
            <a:lvl1pPr marL="0" indent="0" algn="l">
              <a:buNone/>
              <a:defRPr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presenter name</a:t>
            </a:r>
          </a:p>
        </p:txBody>
      </p:sp>
      <p:sp>
        <p:nvSpPr>
          <p:cNvPr id="6" name="Text Placeholder 5"/>
          <p:cNvSpPr>
            <a:spLocks noGrp="1"/>
          </p:cNvSpPr>
          <p:nvPr>
            <p:ph type="body" sz="quarter" idx="10" hasCustomPrompt="1"/>
          </p:nvPr>
        </p:nvSpPr>
        <p:spPr>
          <a:xfrm>
            <a:off x="398463" y="5854700"/>
            <a:ext cx="6650037" cy="546100"/>
          </a:xfrm>
        </p:spPr>
        <p:txBody>
          <a:bodyPr/>
          <a:lstStyle>
            <a:lvl1pPr marL="0" indent="0">
              <a:buNone/>
              <a:defRPr/>
            </a:lvl1pPr>
          </a:lstStyle>
          <a:p>
            <a:pPr lvl="0"/>
            <a:r>
              <a:rPr lang="en-US" dirty="0"/>
              <a:t>Click to edit date</a:t>
            </a:r>
          </a:p>
        </p:txBody>
      </p:sp>
    </p:spTree>
    <p:extLst>
      <p:ext uri="{BB962C8B-B14F-4D97-AF65-F5344CB8AC3E}">
        <p14:creationId xmlns:p14="http://schemas.microsoft.com/office/powerpoint/2010/main" val="3181645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latin typeface="Arial"/>
                <a:cs typeface="Arial"/>
              </a:defRPr>
            </a:lvl1pPr>
          </a:lstStyle>
          <a:p>
            <a:r>
              <a:rPr lang="en-US"/>
              <a:t>Click to edit Master title style</a:t>
            </a:r>
            <a:endParaRPr lang="en-US" dirty="0"/>
          </a:p>
        </p:txBody>
      </p:sp>
      <p:sp>
        <p:nvSpPr>
          <p:cNvPr id="5" name="Text Placeholder 4"/>
          <p:cNvSpPr>
            <a:spLocks noGrp="1"/>
          </p:cNvSpPr>
          <p:nvPr>
            <p:ph type="body" sz="quarter" idx="11"/>
          </p:nvPr>
        </p:nvSpPr>
        <p:spPr>
          <a:xfrm>
            <a:off x="457200" y="1733550"/>
            <a:ext cx="82296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hasCustomPrompt="1"/>
          </p:nvPr>
        </p:nvSpPr>
        <p:spPr>
          <a:xfrm>
            <a:off x="4838701" y="88900"/>
            <a:ext cx="3848100" cy="273050"/>
          </a:xfrm>
        </p:spPr>
        <p:txBody>
          <a:bodyPr/>
          <a:lstStyle>
            <a:lvl1pPr marL="0" indent="0" algn="r">
              <a:buNone/>
              <a:defRPr sz="1400">
                <a:solidFill>
                  <a:schemeClr val="bg1"/>
                </a:solidFill>
              </a:defRPr>
            </a:lvl1pPr>
          </a:lstStyle>
          <a:p>
            <a:pPr lvl="0"/>
            <a:r>
              <a:rPr lang="en-US" dirty="0"/>
              <a:t>Click to edit presentation title</a:t>
            </a:r>
          </a:p>
        </p:txBody>
      </p:sp>
      <p:sp>
        <p:nvSpPr>
          <p:cNvPr id="6" name="Slide Number Placeholder 5"/>
          <p:cNvSpPr>
            <a:spLocks noGrp="1"/>
          </p:cNvSpPr>
          <p:nvPr>
            <p:ph type="sldNum" sz="quarter" idx="13"/>
          </p:nvPr>
        </p:nvSpPr>
        <p:spPr/>
        <p:txBody>
          <a:bodyPr/>
          <a:lstStyle>
            <a:lvl1pPr>
              <a:defRPr/>
            </a:lvl1pPr>
          </a:lstStyle>
          <a:p>
            <a:pPr>
              <a:defRPr/>
            </a:pPr>
            <a:fld id="{3C2E06F5-03C5-4BA5-AE80-2E98A827F366}" type="slidenum">
              <a:rPr lang="en-US" altLang="en-US"/>
              <a:pPr>
                <a:defRPr/>
              </a:pPr>
              <a:t>‹#›</a:t>
            </a:fld>
            <a:endParaRPr lang="en-US" altLang="en-US" dirty="0"/>
          </a:p>
        </p:txBody>
      </p:sp>
    </p:spTree>
    <p:extLst>
      <p:ext uri="{BB962C8B-B14F-4D97-AF65-F5344CB8AC3E}">
        <p14:creationId xmlns:p14="http://schemas.microsoft.com/office/powerpoint/2010/main" val="3444078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latin typeface="Arial"/>
                <a:cs typeface="Arial"/>
              </a:defRPr>
            </a:lvl1pPr>
          </a:lstStyle>
          <a:p>
            <a:r>
              <a:rPr lang="en-US"/>
              <a:t>Click to edit Master title style</a:t>
            </a:r>
            <a:endParaRPr lang="en-US" dirty="0"/>
          </a:p>
        </p:txBody>
      </p:sp>
      <p:sp>
        <p:nvSpPr>
          <p:cNvPr id="9" name="Text Placeholder 8"/>
          <p:cNvSpPr>
            <a:spLocks noGrp="1"/>
          </p:cNvSpPr>
          <p:nvPr>
            <p:ph type="body" sz="quarter" idx="12" hasCustomPrompt="1"/>
          </p:nvPr>
        </p:nvSpPr>
        <p:spPr>
          <a:xfrm>
            <a:off x="4838701" y="88900"/>
            <a:ext cx="3848100" cy="273050"/>
          </a:xfrm>
        </p:spPr>
        <p:txBody>
          <a:bodyPr/>
          <a:lstStyle>
            <a:lvl1pPr marL="0" indent="0" algn="r">
              <a:buNone/>
              <a:defRPr sz="1400">
                <a:solidFill>
                  <a:schemeClr val="bg1"/>
                </a:solidFill>
              </a:defRPr>
            </a:lvl1pPr>
          </a:lstStyle>
          <a:p>
            <a:pPr lvl="0"/>
            <a:r>
              <a:rPr lang="en-US" dirty="0"/>
              <a:t>Click to edit presentation title</a:t>
            </a:r>
          </a:p>
        </p:txBody>
      </p:sp>
      <p:sp>
        <p:nvSpPr>
          <p:cNvPr id="6" name="Content Placeholder 5"/>
          <p:cNvSpPr>
            <a:spLocks noGrp="1"/>
          </p:cNvSpPr>
          <p:nvPr>
            <p:ph sz="quarter" idx="13"/>
          </p:nvPr>
        </p:nvSpPr>
        <p:spPr>
          <a:xfrm>
            <a:off x="457200" y="1752600"/>
            <a:ext cx="8229600" cy="451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3594013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Text Placeholder 8"/>
          <p:cNvSpPr>
            <a:spLocks noGrp="1"/>
          </p:cNvSpPr>
          <p:nvPr>
            <p:ph type="body" sz="quarter" idx="12" hasCustomPrompt="1"/>
          </p:nvPr>
        </p:nvSpPr>
        <p:spPr>
          <a:xfrm>
            <a:off x="4838701" y="88900"/>
            <a:ext cx="3848100" cy="263525"/>
          </a:xfrm>
        </p:spPr>
        <p:txBody>
          <a:bodyPr/>
          <a:lstStyle>
            <a:lvl1pPr marL="0" indent="0" algn="r">
              <a:buNone/>
              <a:defRPr sz="1400">
                <a:solidFill>
                  <a:schemeClr val="bg1"/>
                </a:solidFill>
              </a:defRPr>
            </a:lvl1pPr>
          </a:lstStyle>
          <a:p>
            <a:pPr lvl="0"/>
            <a:r>
              <a:rPr lang="en-US" dirty="0"/>
              <a:t>Click to edit presentation title</a:t>
            </a:r>
          </a:p>
        </p:txBody>
      </p:sp>
      <p:sp>
        <p:nvSpPr>
          <p:cNvPr id="3" name="Slide Number Placeholder 5"/>
          <p:cNvSpPr>
            <a:spLocks noGrp="1"/>
          </p:cNvSpPr>
          <p:nvPr>
            <p:ph type="sldNum" sz="quarter" idx="13"/>
          </p:nvPr>
        </p:nvSpPr>
        <p:spPr/>
        <p:txBody>
          <a:bodyPr/>
          <a:lstStyle>
            <a:lvl1pPr>
              <a:defRPr/>
            </a:lvl1pPr>
          </a:lstStyle>
          <a:p>
            <a:pPr>
              <a:defRPr/>
            </a:pPr>
            <a:fld id="{8E0C9224-0E86-4A9A-8DD9-792BBB0652B6}" type="slidenum">
              <a:rPr lang="en-US" altLang="en-US"/>
              <a:pPr>
                <a:defRPr/>
              </a:pPr>
              <a:t>‹#›</a:t>
            </a:fld>
            <a:endParaRPr lang="en-US" altLang="en-US"/>
          </a:p>
        </p:txBody>
      </p:sp>
    </p:spTree>
    <p:extLst>
      <p:ext uri="{BB962C8B-B14F-4D97-AF65-F5344CB8AC3E}">
        <p14:creationId xmlns:p14="http://schemas.microsoft.com/office/powerpoint/2010/main" val="1601684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8142698"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a:t>
            </a:fld>
            <a:endParaRPr lang="en-US" dirty="0"/>
          </a:p>
        </p:txBody>
      </p:sp>
      <p:sp>
        <p:nvSpPr>
          <p:cNvPr id="5" name="Title Placeholder 1"/>
          <p:cNvSpPr>
            <a:spLocks noGrp="1"/>
          </p:cNvSpPr>
          <p:nvPr>
            <p:ph type="title"/>
          </p:nvPr>
        </p:nvSpPr>
        <p:spPr>
          <a:xfrm>
            <a:off x="457200" y="806564"/>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2"/>
          <p:cNvSpPr>
            <a:spLocks noGrp="1"/>
          </p:cNvSpPr>
          <p:nvPr>
            <p:ph idx="1" hasCustomPrompt="1"/>
          </p:nvPr>
        </p:nvSpPr>
        <p:spPr>
          <a:xfrm>
            <a:off x="457200" y="2046738"/>
            <a:ext cx="8229600" cy="3705109"/>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marL="285750" indent="-285750">
              <a:buFont typeface="Arial"/>
              <a:buChar char="•"/>
              <a:defRPr>
                <a:solidFill>
                  <a:schemeClr val="tx1">
                    <a:lumMod val="75000"/>
                    <a:lumOff val="25000"/>
                  </a:schemeClr>
                </a:solidFill>
              </a:defRPr>
            </a:lvl2pPr>
            <a:lvl3pPr marL="285750" indent="-285750">
              <a:buFont typeface="Arial"/>
              <a:buChar char="•"/>
              <a:defRPr>
                <a:solidFill>
                  <a:schemeClr val="tx1">
                    <a:lumMod val="75000"/>
                    <a:lumOff val="25000"/>
                  </a:schemeClr>
                </a:solidFill>
              </a:defRPr>
            </a:lvl3pPr>
            <a:lvl4pPr marL="285750" indent="-285750">
              <a:buFont typeface="Arial"/>
              <a:buChar char="•"/>
              <a:defRPr>
                <a:solidFill>
                  <a:schemeClr val="tx1">
                    <a:lumMod val="75000"/>
                    <a:lumOff val="25000"/>
                  </a:schemeClr>
                </a:solidFill>
              </a:defRPr>
            </a:lvl4pPr>
            <a:lvl5pPr marL="285750" indent="-285750">
              <a:buFont typeface="Arial"/>
              <a:buChar char="•"/>
              <a:defRPr>
                <a:solidFill>
                  <a:schemeClr val="tx1">
                    <a:lumMod val="75000"/>
                    <a:lumOff val="25000"/>
                  </a:schemeClr>
                </a:solidFill>
              </a:defRPr>
            </a:lvl5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4"/>
            <a:r>
              <a:rPr lang="en-US" dirty="0"/>
              <a:t>Fifth level</a:t>
            </a:r>
          </a:p>
        </p:txBody>
      </p:sp>
    </p:spTree>
    <p:extLst>
      <p:ext uri="{BB962C8B-B14F-4D97-AF65-F5344CB8AC3E}">
        <p14:creationId xmlns:p14="http://schemas.microsoft.com/office/powerpoint/2010/main" val="158682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Content Slide - Title, Short Text, Logo, Bar">
    <p:spTree>
      <p:nvGrpSpPr>
        <p:cNvPr id="1" name=""/>
        <p:cNvGrpSpPr/>
        <p:nvPr/>
      </p:nvGrpSpPr>
      <p:grpSpPr>
        <a:xfrm>
          <a:off x="0" y="0"/>
          <a:ext cx="0" cy="0"/>
          <a:chOff x="0" y="0"/>
          <a:chExt cx="0" cy="0"/>
        </a:xfrm>
      </p:grpSpPr>
      <p:sp>
        <p:nvSpPr>
          <p:cNvPr id="7" name="Rectangle 6"/>
          <p:cNvSpPr/>
          <p:nvPr/>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350" dirty="0">
              <a:solidFill>
                <a:prstClr val="white"/>
              </a:solidFill>
            </a:endParaRPr>
          </a:p>
        </p:txBody>
      </p:sp>
      <p:sp>
        <p:nvSpPr>
          <p:cNvPr id="2" name="Title 1"/>
          <p:cNvSpPr>
            <a:spLocks noGrp="1"/>
          </p:cNvSpPr>
          <p:nvPr>
            <p:ph type="title"/>
          </p:nvPr>
        </p:nvSpPr>
        <p:spPr>
          <a:xfrm>
            <a:off x="628650" y="98429"/>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1228730"/>
            <a:ext cx="7886700" cy="5019673"/>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255435" y="6360313"/>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626114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NCDOT_PowerPoint_Template-03.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457200" y="4699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79546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chemeClr val="tx1">
                    <a:lumMod val="50000"/>
                    <a:lumOff val="50000"/>
                  </a:schemeClr>
                </a:solidFill>
              </a:defRPr>
            </a:lvl1pPr>
          </a:lstStyle>
          <a:p>
            <a:pPr>
              <a:defRPr/>
            </a:pPr>
            <a:fld id="{242A913A-3D76-A24F-93D7-30008D8DD2C5}" type="slidenum">
              <a:rPr lang="en-US" altLang="en-US" smtClean="0"/>
              <a:t>‹#›</a:t>
            </a:fld>
            <a:endParaRPr lang="en-US" altLang="en-US" dirty="0"/>
          </a:p>
        </p:txBody>
      </p:sp>
    </p:spTree>
  </p:cSld>
  <p:clrMap bg1="lt1" tx1="dk1" bg2="lt2" tx2="dk2" accent1="accent1" accent2="accent2" accent3="accent3" accent4="accent4" accent5="accent5" accent6="accent6" hlink="hlink" folHlink="folHlink"/>
  <p:sldLayoutIdLst>
    <p:sldLayoutId id="2147483672" r:id="rId1"/>
    <p:sldLayoutId id="2147483669" r:id="rId2"/>
    <p:sldLayoutId id="2147483670" r:id="rId3"/>
    <p:sldLayoutId id="2147483671" r:id="rId4"/>
    <p:sldLayoutId id="2147483673" r:id="rId5"/>
    <p:sldLayoutId id="2147483674" r:id="rId6"/>
  </p:sldLayoutIdLst>
  <p:hf hdr="0" ftr="0" dt="0"/>
  <p:txStyles>
    <p:titleStyle>
      <a:lvl1pPr algn="ctr" defTabSz="457200" rtl="0" eaLnBrk="1" fontAlgn="base" hangingPunct="1">
        <a:spcBef>
          <a:spcPct val="0"/>
        </a:spcBef>
        <a:spcAft>
          <a:spcPct val="0"/>
        </a:spcAft>
        <a:defRPr sz="4400" kern="1200">
          <a:solidFill>
            <a:srgbClr val="595959"/>
          </a:solidFill>
          <a:latin typeface="Arial"/>
          <a:ea typeface="MS PGothic" pitchFamily="34" charset="-128"/>
          <a:cs typeface="Arial"/>
        </a:defRPr>
      </a:lvl1pPr>
      <a:lvl2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2pPr>
      <a:lvl3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3pPr>
      <a:lvl4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4pPr>
      <a:lvl5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rgbClr val="595959"/>
          </a:solidFill>
          <a:latin typeface="Arial"/>
          <a:ea typeface="MS PGothic" pitchFamily="34" charset="-128"/>
          <a:cs typeface="Arial"/>
        </a:defRPr>
      </a:lvl1pPr>
      <a:lvl2pPr marL="742950" indent="-285750" algn="l" defTabSz="457200" rtl="0" eaLnBrk="1" fontAlgn="base" hangingPunct="1">
        <a:spcBef>
          <a:spcPct val="20000"/>
        </a:spcBef>
        <a:spcAft>
          <a:spcPct val="0"/>
        </a:spcAft>
        <a:buFont typeface="Arial" charset="0"/>
        <a:buChar char="–"/>
        <a:defRPr sz="2800" kern="1200">
          <a:solidFill>
            <a:srgbClr val="595959"/>
          </a:solidFill>
          <a:latin typeface="Arial"/>
          <a:ea typeface="MS PGothic" pitchFamily="34" charset="-128"/>
          <a:cs typeface="Arial"/>
        </a:defRPr>
      </a:lvl2pPr>
      <a:lvl3pPr marL="1143000" indent="-228600" algn="l" defTabSz="457200" rtl="0" eaLnBrk="1" fontAlgn="base" hangingPunct="1">
        <a:spcBef>
          <a:spcPct val="20000"/>
        </a:spcBef>
        <a:spcAft>
          <a:spcPct val="0"/>
        </a:spcAft>
        <a:buFont typeface="Arial" charset="0"/>
        <a:buChar char="•"/>
        <a:defRPr sz="2400" kern="1200">
          <a:solidFill>
            <a:srgbClr val="595959"/>
          </a:solidFill>
          <a:latin typeface="Arial"/>
          <a:ea typeface="MS PGothic" pitchFamily="34" charset="-128"/>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4pPr>
      <a:lvl5pPr marL="20574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demo.metroquestsurvey.com/en2z2f" TargetMode="External"/><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tmanimasahun@ncdot.go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mailto:lsnuggs@rockyriverrpo.org" TargetMode="External"/><Relationship Id="rId4" Type="http://schemas.openxmlformats.org/officeDocument/2006/relationships/hyperlink" Target="mailto:ricastillo@ncdot.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4000" dirty="0"/>
              <a:t>Stanly County Comprehensive Transportation Plan (CTP) Overview</a:t>
            </a:r>
          </a:p>
        </p:txBody>
      </p:sp>
      <p:sp>
        <p:nvSpPr>
          <p:cNvPr id="3" name="Subtitle 2"/>
          <p:cNvSpPr>
            <a:spLocks noGrp="1"/>
          </p:cNvSpPr>
          <p:nvPr>
            <p:ph type="subTitle" idx="1"/>
          </p:nvPr>
        </p:nvSpPr>
        <p:spPr>
          <a:xfrm>
            <a:off x="397918" y="5804084"/>
            <a:ext cx="6400800" cy="660400"/>
          </a:xfrm>
        </p:spPr>
        <p:txBody>
          <a:bodyPr/>
          <a:lstStyle/>
          <a:p>
            <a:r>
              <a:rPr lang="en-US" sz="1800" dirty="0" err="1"/>
              <a:t>Temilope</a:t>
            </a:r>
            <a:r>
              <a:rPr lang="en-US" sz="1800" dirty="0"/>
              <a:t> Animashaun, Roger Castillo</a:t>
            </a:r>
          </a:p>
          <a:p>
            <a:r>
              <a:rPr lang="en-US" sz="1800" dirty="0"/>
              <a:t>April 2, 2024</a:t>
            </a:r>
          </a:p>
          <a:p>
            <a:endParaRPr lang="en-US" dirty="0"/>
          </a:p>
        </p:txBody>
      </p:sp>
    </p:spTree>
    <p:extLst>
      <p:ext uri="{BB962C8B-B14F-4D97-AF65-F5344CB8AC3E}">
        <p14:creationId xmlns:p14="http://schemas.microsoft.com/office/powerpoint/2010/main" val="2743484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985A7AB-62D5-BB49-9143-B22354004447}" type="slidenum">
              <a:rPr lang="en-US" smtClean="0"/>
              <a:pPr/>
              <a:t>10</a:t>
            </a:fld>
            <a:endParaRPr lang="en-US" dirty="0"/>
          </a:p>
        </p:txBody>
      </p:sp>
      <p:sp>
        <p:nvSpPr>
          <p:cNvPr id="3" name="Title 2"/>
          <p:cNvSpPr>
            <a:spLocks noGrp="1"/>
          </p:cNvSpPr>
          <p:nvPr>
            <p:ph type="title"/>
          </p:nvPr>
        </p:nvSpPr>
        <p:spPr/>
        <p:txBody>
          <a:bodyPr/>
          <a:lstStyle/>
          <a:p>
            <a:pPr algn="ctr"/>
            <a:r>
              <a:rPr lang="en-US" b="1" i="1" dirty="0"/>
              <a:t>QUESTIONS</a:t>
            </a:r>
          </a:p>
        </p:txBody>
      </p:sp>
      <p:pic>
        <p:nvPicPr>
          <p:cNvPr id="1026" name="Picture 2" descr="C:\Users\prcook\AppData\Local\Microsoft\Windows\Temporary Internet Files\Content.IE5\M3NY33BW\MC900434859[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41617" y="2208811"/>
            <a:ext cx="2547340" cy="254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692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FB431-FFAA-E3CD-DEA7-3FE75913A6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0F3793-8B44-58EB-A527-8859D90AF5DF}"/>
              </a:ext>
            </a:extLst>
          </p:cNvPr>
          <p:cNvSpPr>
            <a:spLocks noGrp="1"/>
          </p:cNvSpPr>
          <p:nvPr>
            <p:ph type="title"/>
          </p:nvPr>
        </p:nvSpPr>
        <p:spPr>
          <a:xfrm>
            <a:off x="675873" y="497591"/>
            <a:ext cx="7886700" cy="1061245"/>
          </a:xfrm>
        </p:spPr>
        <p:txBody>
          <a:bodyPr/>
          <a:lstStyle/>
          <a:p>
            <a:r>
              <a:rPr lang="en-US" dirty="0">
                <a:latin typeface="Arial" panose="020B0604020202020204" pitchFamily="34" charset="0"/>
                <a:cs typeface="Arial" panose="020B0604020202020204" pitchFamily="34" charset="0"/>
              </a:rPr>
              <a:t>Today’s Agenda</a:t>
            </a:r>
          </a:p>
        </p:txBody>
      </p:sp>
      <p:sp>
        <p:nvSpPr>
          <p:cNvPr id="3" name="Content Placeholder 2">
            <a:extLst>
              <a:ext uri="{FF2B5EF4-FFF2-40B4-BE49-F238E27FC236}">
                <a16:creationId xmlns:a16="http://schemas.microsoft.com/office/drawing/2014/main" id="{A896CE27-B3A8-3C62-4C84-FE0C28A349CF}"/>
              </a:ext>
            </a:extLst>
          </p:cNvPr>
          <p:cNvSpPr>
            <a:spLocks noGrp="1"/>
          </p:cNvSpPr>
          <p:nvPr>
            <p:ph idx="1"/>
          </p:nvPr>
        </p:nvSpPr>
        <p:spPr>
          <a:xfrm>
            <a:off x="1448873" y="1511120"/>
            <a:ext cx="6246253" cy="3907985"/>
          </a:xfrm>
        </p:spPr>
        <p:txBody>
          <a:bodyPr>
            <a:noAutofit/>
          </a:bodyPr>
          <a:lstStyle/>
          <a:p>
            <a:r>
              <a:rPr lang="en-US" sz="2000" dirty="0">
                <a:solidFill>
                  <a:srgbClr val="595959"/>
                </a:solidFill>
              </a:rPr>
              <a:t>Draft CTP Vision and Goals Wrap-up</a:t>
            </a:r>
          </a:p>
          <a:p>
            <a:r>
              <a:rPr lang="en-US" sz="2000" dirty="0">
                <a:solidFill>
                  <a:srgbClr val="595959"/>
                </a:solidFill>
              </a:rPr>
              <a:t>Draft Goals and Objectives Survey Walkthrough</a:t>
            </a:r>
          </a:p>
          <a:p>
            <a:r>
              <a:rPr lang="en-US" sz="2000" dirty="0">
                <a:solidFill>
                  <a:srgbClr val="595959"/>
                </a:solidFill>
              </a:rPr>
              <a:t>Discuss Survey Outreach</a:t>
            </a:r>
          </a:p>
          <a:p>
            <a:r>
              <a:rPr lang="en-US" sz="2000" dirty="0">
                <a:solidFill>
                  <a:srgbClr val="595959"/>
                </a:solidFill>
              </a:rPr>
              <a:t>Informational Maps</a:t>
            </a:r>
          </a:p>
          <a:p>
            <a:pPr lvl="1"/>
            <a:r>
              <a:rPr lang="en-US" sz="1850" dirty="0">
                <a:solidFill>
                  <a:srgbClr val="595959"/>
                </a:solidFill>
              </a:rPr>
              <a:t>Highway Crash</a:t>
            </a:r>
          </a:p>
          <a:p>
            <a:pPr lvl="1"/>
            <a:r>
              <a:rPr lang="en-US" sz="1850" dirty="0">
                <a:solidFill>
                  <a:srgbClr val="595959"/>
                </a:solidFill>
              </a:rPr>
              <a:t>Bicycle and Pedestrian Crashes</a:t>
            </a:r>
          </a:p>
          <a:p>
            <a:pPr lvl="1"/>
            <a:r>
              <a:rPr lang="en-US" sz="1850" dirty="0">
                <a:solidFill>
                  <a:srgbClr val="595959"/>
                </a:solidFill>
              </a:rPr>
              <a:t>Truck Percentage</a:t>
            </a:r>
          </a:p>
          <a:p>
            <a:pPr lvl="1"/>
            <a:r>
              <a:rPr lang="en-US" sz="1850" dirty="0">
                <a:solidFill>
                  <a:srgbClr val="595959"/>
                </a:solidFill>
              </a:rPr>
              <a:t>Deficient Bridges</a:t>
            </a:r>
          </a:p>
          <a:p>
            <a:r>
              <a:rPr lang="en-US" sz="2000" dirty="0">
                <a:solidFill>
                  <a:srgbClr val="595959"/>
                </a:solidFill>
              </a:rPr>
              <a:t>Identifying growth areas and destinations</a:t>
            </a:r>
          </a:p>
          <a:p>
            <a:r>
              <a:rPr lang="en-US" sz="2000" dirty="0">
                <a:solidFill>
                  <a:srgbClr val="595959"/>
                </a:solidFill>
              </a:rPr>
              <a:t>Next Steps</a:t>
            </a:r>
          </a:p>
          <a:p>
            <a:endParaRPr lang="en-US" sz="1800" dirty="0">
              <a:solidFill>
                <a:srgbClr val="595959"/>
              </a:solidFill>
            </a:endParaRPr>
          </a:p>
        </p:txBody>
      </p:sp>
      <p:sp>
        <p:nvSpPr>
          <p:cNvPr id="4" name="Slide Number Placeholder 3">
            <a:extLst>
              <a:ext uri="{FF2B5EF4-FFF2-40B4-BE49-F238E27FC236}">
                <a16:creationId xmlns:a16="http://schemas.microsoft.com/office/drawing/2014/main" id="{B94587EC-9D28-2490-82E2-835B9CBE9E13}"/>
              </a:ext>
            </a:extLst>
          </p:cNvPr>
          <p:cNvSpPr>
            <a:spLocks noGrp="1"/>
          </p:cNvSpPr>
          <p:nvPr>
            <p:ph type="sldNum" sz="quarter" idx="12"/>
          </p:nvPr>
        </p:nvSpPr>
        <p:spPr/>
        <p:txBody>
          <a:bodyPr/>
          <a:lstStyle/>
          <a:p>
            <a:fld id="{11F27F3A-B3E9-41ED-AF8F-A365F10BB65F}" type="slidenum">
              <a:rPr lang="en-US" smtClean="0">
                <a:solidFill>
                  <a:srgbClr val="1F497D"/>
                </a:solidFill>
              </a:rPr>
              <a:pPr/>
              <a:t>2</a:t>
            </a:fld>
            <a:endParaRPr lang="en-US">
              <a:solidFill>
                <a:srgbClr val="1F497D"/>
              </a:solidFill>
            </a:endParaRPr>
          </a:p>
        </p:txBody>
      </p:sp>
      <p:pic>
        <p:nvPicPr>
          <p:cNvPr id="6" name="Graphic 5" descr="Clipboard Checked outline">
            <a:extLst>
              <a:ext uri="{FF2B5EF4-FFF2-40B4-BE49-F238E27FC236}">
                <a16:creationId xmlns:a16="http://schemas.microsoft.com/office/drawing/2014/main" id="{5B942497-E9D5-459C-974C-03873980B3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95132" y="4686459"/>
            <a:ext cx="1465291" cy="1465291"/>
          </a:xfrm>
          <a:prstGeom prst="rect">
            <a:avLst/>
          </a:prstGeom>
        </p:spPr>
      </p:pic>
    </p:spTree>
    <p:extLst>
      <p:ext uri="{BB962C8B-B14F-4D97-AF65-F5344CB8AC3E}">
        <p14:creationId xmlns:p14="http://schemas.microsoft.com/office/powerpoint/2010/main" val="2045090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41B4-9CF7-4232-A582-747CB029EBD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Vision/Goals</a:t>
            </a:r>
          </a:p>
        </p:txBody>
      </p:sp>
      <p:sp>
        <p:nvSpPr>
          <p:cNvPr id="4" name="Slide Number Placeholder 3">
            <a:extLst>
              <a:ext uri="{FF2B5EF4-FFF2-40B4-BE49-F238E27FC236}">
                <a16:creationId xmlns:a16="http://schemas.microsoft.com/office/drawing/2014/main" id="{70D31326-98F7-4D86-B316-103A884E97A6}"/>
              </a:ext>
            </a:extLst>
          </p:cNvPr>
          <p:cNvSpPr>
            <a:spLocks noGrp="1"/>
          </p:cNvSpPr>
          <p:nvPr>
            <p:ph type="sldNum" sz="quarter" idx="12"/>
          </p:nvPr>
        </p:nvSpPr>
        <p:spPr/>
        <p:txBody>
          <a:bodyPr/>
          <a:lstStyle/>
          <a:p>
            <a:fld id="{11F27F3A-B3E9-41ED-AF8F-A365F10BB65F}" type="slidenum">
              <a:rPr lang="en-US" smtClean="0">
                <a:solidFill>
                  <a:srgbClr val="1F497D"/>
                </a:solidFill>
              </a:rPr>
              <a:pPr/>
              <a:t>3</a:t>
            </a:fld>
            <a:endParaRPr lang="en-US">
              <a:solidFill>
                <a:srgbClr val="1F497D"/>
              </a:solidFill>
            </a:endParaRPr>
          </a:p>
        </p:txBody>
      </p:sp>
      <p:sp>
        <p:nvSpPr>
          <p:cNvPr id="6" name="Content Placeholder 5">
            <a:extLst>
              <a:ext uri="{FF2B5EF4-FFF2-40B4-BE49-F238E27FC236}">
                <a16:creationId xmlns:a16="http://schemas.microsoft.com/office/drawing/2014/main" id="{5901E359-5BC8-3C84-7745-A199096582FF}"/>
              </a:ext>
            </a:extLst>
          </p:cNvPr>
          <p:cNvSpPr>
            <a:spLocks noGrp="1"/>
          </p:cNvSpPr>
          <p:nvPr>
            <p:ph idx="1"/>
          </p:nvPr>
        </p:nvSpPr>
        <p:spPr>
          <a:xfrm>
            <a:off x="628650" y="931080"/>
            <a:ext cx="7886700" cy="1552570"/>
          </a:xfrm>
        </p:spPr>
        <p:txBody>
          <a:bodyPr/>
          <a:lstStyle/>
          <a:p>
            <a:pPr marL="0" indent="0">
              <a:buNone/>
            </a:pPr>
            <a:r>
              <a:rPr lang="en-US" sz="1800" kern="100" dirty="0">
                <a:solidFill>
                  <a:srgbClr val="595959"/>
                </a:solidFill>
                <a:effectLst/>
                <a:ea typeface="Calibri" panose="020F0502020204030204" pitchFamily="34" charset="0"/>
              </a:rPr>
              <a:t>Produce and maintain a Comprehensive Transportation Plan to preserve and promote the quality of life and economic vitality of Stanly County and all its municipalities.  This will be accomplished by providing an accessible, integrated, efficient, safe, and environmentally responsible multi-modal transportation system. </a:t>
            </a:r>
          </a:p>
          <a:p>
            <a:endParaRPr lang="en-US" dirty="0"/>
          </a:p>
        </p:txBody>
      </p:sp>
      <p:sp>
        <p:nvSpPr>
          <p:cNvPr id="3" name="Content Placeholder 5">
            <a:extLst>
              <a:ext uri="{FF2B5EF4-FFF2-40B4-BE49-F238E27FC236}">
                <a16:creationId xmlns:a16="http://schemas.microsoft.com/office/drawing/2014/main" id="{047B8E65-2233-C7F9-B21D-42EC383185E8}"/>
              </a:ext>
            </a:extLst>
          </p:cNvPr>
          <p:cNvSpPr txBox="1">
            <a:spLocks/>
          </p:cNvSpPr>
          <p:nvPr/>
        </p:nvSpPr>
        <p:spPr bwMode="auto">
          <a:xfrm>
            <a:off x="628650" y="2652714"/>
            <a:ext cx="7886700" cy="3538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10000"/>
          </a:bodyPr>
          <a:lstStyle>
            <a:lvl1pPr marL="342900" indent="-342900" algn="l" defTabSz="457200" rtl="0" eaLnBrk="1" fontAlgn="base" hangingPunct="1">
              <a:spcBef>
                <a:spcPct val="20000"/>
              </a:spcBef>
              <a:spcAft>
                <a:spcPct val="0"/>
              </a:spcAft>
              <a:buFont typeface="Arial" charset="0"/>
              <a:buChar char="•"/>
              <a:defRPr sz="1500" kern="1200">
                <a:solidFill>
                  <a:srgbClr val="778591"/>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350" kern="1200">
                <a:solidFill>
                  <a:srgbClr val="778591"/>
                </a:solidFill>
                <a:latin typeface="Arial" panose="020B0604020202020204" pitchFamily="34" charset="0"/>
                <a:ea typeface="MS PGothic" pitchFamily="34" charset="-128"/>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rgbClr val="778591"/>
                </a:solidFill>
                <a:latin typeface="Arial" panose="020B0604020202020204" pitchFamily="34" charset="0"/>
                <a:ea typeface="MS PGothic"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050" kern="1200">
                <a:solidFill>
                  <a:srgbClr val="778591"/>
                </a:solidFill>
                <a:latin typeface="Arial" panose="020B0604020202020204" pitchFamily="34" charset="0"/>
                <a:ea typeface="MS PGothic" pitchFamily="34" charset="-128"/>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1050" kern="1200">
                <a:solidFill>
                  <a:srgbClr val="778591"/>
                </a:solidFill>
                <a:latin typeface="Arial" panose="020B0604020202020204" pitchFamily="34" charset="0"/>
                <a:ea typeface="MS PGothic"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marR="0" indent="-114300">
              <a:lnSpc>
                <a:spcPct val="107000"/>
              </a:lnSpc>
              <a:spcBef>
                <a:spcPts val="0"/>
              </a:spcBef>
              <a:spcAft>
                <a:spcPts val="800"/>
              </a:spcAft>
            </a:pPr>
            <a:r>
              <a:rPr lang="en-US" sz="1800" kern="100" dirty="0">
                <a:solidFill>
                  <a:srgbClr val="595959"/>
                </a:solidFill>
                <a:effectLst/>
                <a:ea typeface="Calibri" panose="020F0502020204030204" pitchFamily="34" charset="0"/>
              </a:rPr>
              <a:t>Preserve, protect, and enhance the natural and human environment.</a:t>
            </a:r>
          </a:p>
          <a:p>
            <a:pPr marL="114300" marR="0" indent="-114300">
              <a:lnSpc>
                <a:spcPct val="107000"/>
              </a:lnSpc>
              <a:spcBef>
                <a:spcPts val="0"/>
              </a:spcBef>
              <a:spcAft>
                <a:spcPts val="800"/>
              </a:spcAft>
            </a:pPr>
            <a:r>
              <a:rPr lang="en-US" sz="1800" kern="100" dirty="0">
                <a:solidFill>
                  <a:srgbClr val="595959"/>
                </a:solidFill>
                <a:effectLst/>
                <a:ea typeface="Calibri" panose="020F0502020204030204" pitchFamily="34" charset="0"/>
              </a:rPr>
              <a:t>Improve the safety, connectivity, and mobility of the transportation system, for people and freight, for all modes of transportation in and through the region.</a:t>
            </a:r>
          </a:p>
          <a:p>
            <a:pPr marL="114300" marR="0" indent="-114300">
              <a:lnSpc>
                <a:spcPct val="107000"/>
              </a:lnSpc>
              <a:spcBef>
                <a:spcPts val="0"/>
              </a:spcBef>
              <a:spcAft>
                <a:spcPts val="800"/>
              </a:spcAft>
            </a:pPr>
            <a:r>
              <a:rPr lang="en-US" sz="1800" kern="100" dirty="0">
                <a:solidFill>
                  <a:srgbClr val="595959"/>
                </a:solidFill>
                <a:effectLst/>
                <a:ea typeface="Calibri" panose="020F0502020204030204" pitchFamily="34" charset="0"/>
              </a:rPr>
              <a:t>Maintain and enhance the quality and performance of the transportation system in Stanly County through efficient congestion management and operations techniques.  </a:t>
            </a:r>
          </a:p>
          <a:p>
            <a:pPr marL="114300" marR="0" indent="-114300">
              <a:lnSpc>
                <a:spcPct val="107000"/>
              </a:lnSpc>
              <a:spcBef>
                <a:spcPts val="0"/>
              </a:spcBef>
              <a:spcAft>
                <a:spcPts val="800"/>
              </a:spcAft>
            </a:pPr>
            <a:r>
              <a:rPr lang="en-US" sz="1800" kern="100" dirty="0">
                <a:solidFill>
                  <a:srgbClr val="595959"/>
                </a:solidFill>
                <a:effectLst/>
                <a:ea typeface="Calibri" panose="020F0502020204030204" pitchFamily="34" charset="0"/>
              </a:rPr>
              <a:t>Promote and enhance connectivity and mobility throughout Stanly County and the surrounding region and metropolitan areas.</a:t>
            </a:r>
          </a:p>
          <a:p>
            <a:pPr marL="114300" marR="0" indent="-114300">
              <a:lnSpc>
                <a:spcPct val="107000"/>
              </a:lnSpc>
              <a:spcBef>
                <a:spcPts val="0"/>
              </a:spcBef>
              <a:spcAft>
                <a:spcPts val="800"/>
              </a:spcAft>
            </a:pPr>
            <a:r>
              <a:rPr lang="en-US" sz="1800" kern="100" dirty="0">
                <a:solidFill>
                  <a:srgbClr val="595959"/>
                </a:solidFill>
                <a:effectLst/>
                <a:ea typeface="Calibri" panose="020F0502020204030204" pitchFamily="34" charset="0"/>
              </a:rPr>
              <a:t>Improve the security of the transportation system in Stanly County for all modes and users.</a:t>
            </a:r>
          </a:p>
          <a:p>
            <a:pPr marL="114300" marR="0" indent="-114300">
              <a:lnSpc>
                <a:spcPct val="107000"/>
              </a:lnSpc>
              <a:spcBef>
                <a:spcPts val="0"/>
              </a:spcBef>
              <a:spcAft>
                <a:spcPts val="800"/>
              </a:spcAft>
            </a:pPr>
            <a:r>
              <a:rPr lang="en-US" sz="1800" kern="100" dirty="0">
                <a:solidFill>
                  <a:srgbClr val="595959"/>
                </a:solidFill>
                <a:effectLst/>
                <a:ea typeface="Calibri" panose="020F0502020204030204" pitchFamily="34" charset="0"/>
              </a:rPr>
              <a:t>Encourage preservation of scenic views and rural character.</a:t>
            </a:r>
          </a:p>
          <a:p>
            <a:pPr marL="114300" marR="0" indent="-114300">
              <a:lnSpc>
                <a:spcPct val="107000"/>
              </a:lnSpc>
              <a:spcBef>
                <a:spcPts val="0"/>
              </a:spcBef>
              <a:spcAft>
                <a:spcPts val="800"/>
              </a:spcAft>
            </a:pPr>
            <a:r>
              <a:rPr lang="en-US" sz="1800" kern="100" dirty="0">
                <a:solidFill>
                  <a:srgbClr val="595959"/>
                </a:solidFill>
                <a:effectLst/>
                <a:ea typeface="Calibri" panose="020F0502020204030204" pitchFamily="34" charset="0"/>
              </a:rPr>
              <a:t>Provide an adequate transportation network and infrastructure for the agricultural industry.</a:t>
            </a:r>
          </a:p>
          <a:p>
            <a:endParaRPr lang="en-US" dirty="0"/>
          </a:p>
        </p:txBody>
      </p:sp>
    </p:spTree>
    <p:extLst>
      <p:ext uri="{BB962C8B-B14F-4D97-AF65-F5344CB8AC3E}">
        <p14:creationId xmlns:p14="http://schemas.microsoft.com/office/powerpoint/2010/main" val="2386056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834C4-CCC9-C8D4-8DE0-742B3EC265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E9DFB0-531B-3BF0-A896-2162CEADBF0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Goals and Objectives Survey</a:t>
            </a:r>
          </a:p>
        </p:txBody>
      </p:sp>
      <p:sp>
        <p:nvSpPr>
          <p:cNvPr id="4" name="Slide Number Placeholder 3">
            <a:extLst>
              <a:ext uri="{FF2B5EF4-FFF2-40B4-BE49-F238E27FC236}">
                <a16:creationId xmlns:a16="http://schemas.microsoft.com/office/drawing/2014/main" id="{FB029B20-6BD5-478D-635C-BCAC3139EDB0}"/>
              </a:ext>
            </a:extLst>
          </p:cNvPr>
          <p:cNvSpPr>
            <a:spLocks noGrp="1"/>
          </p:cNvSpPr>
          <p:nvPr>
            <p:ph type="sldNum" sz="quarter" idx="12"/>
          </p:nvPr>
        </p:nvSpPr>
        <p:spPr/>
        <p:txBody>
          <a:bodyPr/>
          <a:lstStyle/>
          <a:p>
            <a:fld id="{11F27F3A-B3E9-41ED-AF8F-A365F10BB65F}" type="slidenum">
              <a:rPr lang="en-US" smtClean="0">
                <a:solidFill>
                  <a:srgbClr val="1F497D"/>
                </a:solidFill>
              </a:rPr>
              <a:pPr/>
              <a:t>4</a:t>
            </a:fld>
            <a:endParaRPr lang="en-US">
              <a:solidFill>
                <a:srgbClr val="1F497D"/>
              </a:solidFill>
            </a:endParaRPr>
          </a:p>
        </p:txBody>
      </p:sp>
      <p:sp>
        <p:nvSpPr>
          <p:cNvPr id="3" name="Content Placeholder 5">
            <a:extLst>
              <a:ext uri="{FF2B5EF4-FFF2-40B4-BE49-F238E27FC236}">
                <a16:creationId xmlns:a16="http://schemas.microsoft.com/office/drawing/2014/main" id="{980FA9B1-DBFA-022A-F6BC-ED0136F5B4D9}"/>
              </a:ext>
            </a:extLst>
          </p:cNvPr>
          <p:cNvSpPr txBox="1">
            <a:spLocks/>
          </p:cNvSpPr>
          <p:nvPr/>
        </p:nvSpPr>
        <p:spPr bwMode="auto">
          <a:xfrm>
            <a:off x="6181858" y="1098997"/>
            <a:ext cx="2627291" cy="4890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500" kern="1200">
                <a:solidFill>
                  <a:srgbClr val="778591"/>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350" kern="1200">
                <a:solidFill>
                  <a:srgbClr val="778591"/>
                </a:solidFill>
                <a:latin typeface="Arial" panose="020B0604020202020204" pitchFamily="34" charset="0"/>
                <a:ea typeface="MS PGothic" pitchFamily="34" charset="-128"/>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rgbClr val="778591"/>
                </a:solidFill>
                <a:latin typeface="Arial" panose="020B0604020202020204" pitchFamily="34" charset="0"/>
                <a:ea typeface="MS PGothic"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050" kern="1200">
                <a:solidFill>
                  <a:srgbClr val="778591"/>
                </a:solidFill>
                <a:latin typeface="Arial" panose="020B0604020202020204" pitchFamily="34" charset="0"/>
                <a:ea typeface="MS PGothic" pitchFamily="34" charset="-128"/>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1050" kern="1200">
                <a:solidFill>
                  <a:srgbClr val="778591"/>
                </a:solidFill>
                <a:latin typeface="Arial" panose="020B0604020202020204" pitchFamily="34" charset="0"/>
                <a:ea typeface="MS PGothic"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1800" kern="100" dirty="0">
                <a:solidFill>
                  <a:srgbClr val="595959"/>
                </a:solidFill>
                <a:effectLst/>
                <a:ea typeface="Calibri" panose="020F0502020204030204" pitchFamily="34" charset="0"/>
              </a:rPr>
              <a:t>Things to consider:</a:t>
            </a:r>
          </a:p>
          <a:p>
            <a:pPr marL="114300" marR="0" indent="-114300">
              <a:lnSpc>
                <a:spcPct val="107000"/>
              </a:lnSpc>
              <a:spcBef>
                <a:spcPts val="0"/>
              </a:spcBef>
              <a:spcAft>
                <a:spcPts val="800"/>
              </a:spcAft>
            </a:pPr>
            <a:r>
              <a:rPr lang="en-US" sz="1400" kern="100" dirty="0">
                <a:solidFill>
                  <a:srgbClr val="595959"/>
                </a:solidFill>
                <a:ea typeface="Calibri" panose="020F0502020204030204" pitchFamily="34" charset="0"/>
              </a:rPr>
              <a:t>Are there any specific questions we want to ask?</a:t>
            </a:r>
          </a:p>
          <a:p>
            <a:pPr marL="514350" lvl="1" indent="-114300">
              <a:lnSpc>
                <a:spcPct val="107000"/>
              </a:lnSpc>
              <a:spcBef>
                <a:spcPts val="0"/>
              </a:spcBef>
              <a:spcAft>
                <a:spcPts val="800"/>
              </a:spcAft>
            </a:pPr>
            <a:r>
              <a:rPr lang="en-US" sz="1250" kern="100" dirty="0">
                <a:solidFill>
                  <a:srgbClr val="595959"/>
                </a:solidFill>
                <a:effectLst/>
                <a:ea typeface="Calibri" panose="020F0502020204030204" pitchFamily="34" charset="0"/>
              </a:rPr>
              <a:t>Any specific </a:t>
            </a:r>
            <a:r>
              <a:rPr lang="en-US" sz="1250" kern="100" dirty="0">
                <a:solidFill>
                  <a:srgbClr val="595959"/>
                </a:solidFill>
                <a:ea typeface="Calibri" panose="020F0502020204030204" pitchFamily="34" charset="0"/>
              </a:rPr>
              <a:t>location</a:t>
            </a:r>
            <a:r>
              <a:rPr lang="en-US" sz="1250" kern="100" dirty="0">
                <a:solidFill>
                  <a:srgbClr val="595959"/>
                </a:solidFill>
                <a:effectLst/>
                <a:ea typeface="Calibri" panose="020F0502020204030204" pitchFamily="34" charset="0"/>
              </a:rPr>
              <a:t> we want public feedback on?</a:t>
            </a:r>
          </a:p>
          <a:p>
            <a:pPr marL="114300" indent="-114300">
              <a:lnSpc>
                <a:spcPct val="107000"/>
              </a:lnSpc>
              <a:spcBef>
                <a:spcPts val="0"/>
              </a:spcBef>
              <a:spcAft>
                <a:spcPts val="800"/>
              </a:spcAft>
            </a:pPr>
            <a:r>
              <a:rPr lang="en-US" sz="1400" kern="100" dirty="0">
                <a:solidFill>
                  <a:srgbClr val="595959"/>
                </a:solidFill>
                <a:ea typeface="Calibri" panose="020F0502020204030204" pitchFamily="34" charset="0"/>
              </a:rPr>
              <a:t>How do we want to distribute these?</a:t>
            </a:r>
          </a:p>
          <a:p>
            <a:pPr marL="514350" lvl="1" indent="-114300">
              <a:lnSpc>
                <a:spcPct val="107000"/>
              </a:lnSpc>
              <a:spcBef>
                <a:spcPts val="0"/>
              </a:spcBef>
              <a:spcAft>
                <a:spcPts val="800"/>
              </a:spcAft>
            </a:pPr>
            <a:r>
              <a:rPr lang="en-US" sz="1250" kern="100" dirty="0">
                <a:solidFill>
                  <a:srgbClr val="595959"/>
                </a:solidFill>
                <a:effectLst/>
                <a:ea typeface="Calibri" panose="020F0502020204030204" pitchFamily="34" charset="0"/>
              </a:rPr>
              <a:t>Flyers</a:t>
            </a:r>
          </a:p>
          <a:p>
            <a:pPr marL="514350" lvl="1" indent="-114300">
              <a:lnSpc>
                <a:spcPct val="107000"/>
              </a:lnSpc>
              <a:spcBef>
                <a:spcPts val="0"/>
              </a:spcBef>
              <a:spcAft>
                <a:spcPts val="800"/>
              </a:spcAft>
            </a:pPr>
            <a:r>
              <a:rPr lang="en-US" sz="1250" kern="100" dirty="0">
                <a:solidFill>
                  <a:srgbClr val="595959"/>
                </a:solidFill>
                <a:ea typeface="Calibri" panose="020F0502020204030204" pitchFamily="34" charset="0"/>
              </a:rPr>
              <a:t>Methods of distribution</a:t>
            </a:r>
          </a:p>
          <a:p>
            <a:pPr marL="514350" lvl="1" indent="-114300">
              <a:lnSpc>
                <a:spcPct val="107000"/>
              </a:lnSpc>
              <a:spcBef>
                <a:spcPts val="0"/>
              </a:spcBef>
              <a:spcAft>
                <a:spcPts val="800"/>
              </a:spcAft>
            </a:pPr>
            <a:r>
              <a:rPr lang="en-US" sz="1250" kern="100" dirty="0">
                <a:solidFill>
                  <a:srgbClr val="595959"/>
                </a:solidFill>
                <a:effectLst/>
                <a:ea typeface="Calibri" panose="020F0502020204030204" pitchFamily="34" charset="0"/>
              </a:rPr>
              <a:t>Lo</a:t>
            </a:r>
            <a:r>
              <a:rPr lang="en-US" sz="1250" kern="100" dirty="0">
                <a:solidFill>
                  <a:srgbClr val="595959"/>
                </a:solidFill>
                <a:ea typeface="Calibri" panose="020F0502020204030204" pitchFamily="34" charset="0"/>
              </a:rPr>
              <a:t>cations</a:t>
            </a:r>
          </a:p>
          <a:p>
            <a:pPr marL="514350" lvl="1" indent="-114300">
              <a:lnSpc>
                <a:spcPct val="107000"/>
              </a:lnSpc>
              <a:spcBef>
                <a:spcPts val="0"/>
              </a:spcBef>
              <a:spcAft>
                <a:spcPts val="800"/>
              </a:spcAft>
            </a:pPr>
            <a:r>
              <a:rPr lang="en-US" sz="1250" kern="100" dirty="0">
                <a:solidFill>
                  <a:srgbClr val="595959"/>
                </a:solidFill>
                <a:ea typeface="Calibri" panose="020F0502020204030204" pitchFamily="34" charset="0"/>
              </a:rPr>
              <a:t>Stores</a:t>
            </a:r>
          </a:p>
          <a:p>
            <a:pPr marL="514350" lvl="1" indent="-114300">
              <a:lnSpc>
                <a:spcPct val="107000"/>
              </a:lnSpc>
              <a:spcBef>
                <a:spcPts val="0"/>
              </a:spcBef>
              <a:spcAft>
                <a:spcPts val="800"/>
              </a:spcAft>
            </a:pPr>
            <a:endParaRPr lang="en-US" sz="1250" kern="100" dirty="0">
              <a:solidFill>
                <a:srgbClr val="595959"/>
              </a:solidFill>
              <a:effectLst/>
              <a:ea typeface="Calibri" panose="020F0502020204030204" pitchFamily="34" charset="0"/>
            </a:endParaRPr>
          </a:p>
          <a:p>
            <a:endParaRPr lang="en-US" dirty="0"/>
          </a:p>
        </p:txBody>
      </p:sp>
      <p:pic>
        <p:nvPicPr>
          <p:cNvPr id="9" name="Picture 8">
            <a:extLst>
              <a:ext uri="{FF2B5EF4-FFF2-40B4-BE49-F238E27FC236}">
                <a16:creationId xmlns:a16="http://schemas.microsoft.com/office/drawing/2014/main" id="{1CD25DBE-A833-B47A-637D-680712B054C1}"/>
              </a:ext>
            </a:extLst>
          </p:cNvPr>
          <p:cNvPicPr>
            <a:picLocks noChangeAspect="1"/>
          </p:cNvPicPr>
          <p:nvPr/>
        </p:nvPicPr>
        <p:blipFill>
          <a:blip r:embed="rId2"/>
          <a:stretch>
            <a:fillRect/>
          </a:stretch>
        </p:blipFill>
        <p:spPr>
          <a:xfrm>
            <a:off x="193183" y="1030311"/>
            <a:ext cx="5821251" cy="3645048"/>
          </a:xfrm>
          <a:prstGeom prst="rect">
            <a:avLst/>
          </a:prstGeom>
        </p:spPr>
      </p:pic>
      <p:sp>
        <p:nvSpPr>
          <p:cNvPr id="10" name="Content Placeholder 5">
            <a:extLst>
              <a:ext uri="{FF2B5EF4-FFF2-40B4-BE49-F238E27FC236}">
                <a16:creationId xmlns:a16="http://schemas.microsoft.com/office/drawing/2014/main" id="{BD330E0F-A7F7-0E66-5578-C1A8C36C1127}"/>
              </a:ext>
            </a:extLst>
          </p:cNvPr>
          <p:cNvSpPr txBox="1">
            <a:spLocks/>
          </p:cNvSpPr>
          <p:nvPr/>
        </p:nvSpPr>
        <p:spPr bwMode="auto">
          <a:xfrm>
            <a:off x="369195" y="5016322"/>
            <a:ext cx="5645240" cy="811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500" kern="1200">
                <a:solidFill>
                  <a:srgbClr val="778591"/>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350" kern="1200">
                <a:solidFill>
                  <a:srgbClr val="778591"/>
                </a:solidFill>
                <a:latin typeface="Arial" panose="020B0604020202020204" pitchFamily="34" charset="0"/>
                <a:ea typeface="MS PGothic" pitchFamily="34" charset="-128"/>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rgbClr val="778591"/>
                </a:solidFill>
                <a:latin typeface="Arial" panose="020B0604020202020204" pitchFamily="34" charset="0"/>
                <a:ea typeface="MS PGothic"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050" kern="1200">
                <a:solidFill>
                  <a:srgbClr val="778591"/>
                </a:solidFill>
                <a:latin typeface="Arial" panose="020B0604020202020204" pitchFamily="34" charset="0"/>
                <a:ea typeface="MS PGothic" pitchFamily="34" charset="-128"/>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1050" kern="1200">
                <a:solidFill>
                  <a:srgbClr val="778591"/>
                </a:solidFill>
                <a:latin typeface="Arial" panose="020B0604020202020204" pitchFamily="34" charset="0"/>
                <a:ea typeface="MS PGothic"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1800" kern="100" dirty="0">
                <a:solidFill>
                  <a:srgbClr val="595959"/>
                </a:solidFill>
                <a:effectLst/>
                <a:ea typeface="Calibri" panose="020F0502020204030204" pitchFamily="34" charset="0"/>
              </a:rPr>
              <a:t>Draf</a:t>
            </a:r>
            <a:r>
              <a:rPr lang="en-US" sz="1800" kern="100" dirty="0">
                <a:solidFill>
                  <a:srgbClr val="595959"/>
                </a:solidFill>
                <a:ea typeface="Calibri" panose="020F0502020204030204" pitchFamily="34" charset="0"/>
              </a:rPr>
              <a:t>t Survey Demo Link:</a:t>
            </a:r>
            <a:endParaRPr lang="en-US" sz="1250" kern="100" dirty="0">
              <a:solidFill>
                <a:srgbClr val="595959"/>
              </a:solidFill>
              <a:effectLst/>
              <a:ea typeface="Calibri" panose="020F0502020204030204" pitchFamily="34" charset="0"/>
            </a:endParaRPr>
          </a:p>
          <a:p>
            <a:r>
              <a:rPr lang="en-US" dirty="0">
                <a:hlinkClick r:id="rId3"/>
              </a:rPr>
              <a:t>https://demo.metroquestsurvey.com/en2z2f</a:t>
            </a:r>
            <a:endParaRPr lang="en-US" dirty="0"/>
          </a:p>
        </p:txBody>
      </p:sp>
      <p:pic>
        <p:nvPicPr>
          <p:cNvPr id="6" name="Picture 5">
            <a:extLst>
              <a:ext uri="{FF2B5EF4-FFF2-40B4-BE49-F238E27FC236}">
                <a16:creationId xmlns:a16="http://schemas.microsoft.com/office/drawing/2014/main" id="{C87C6A8D-6B3B-D3C6-7251-6549A5633E6B}"/>
              </a:ext>
            </a:extLst>
          </p:cNvPr>
          <p:cNvPicPr>
            <a:picLocks noChangeAspect="1"/>
          </p:cNvPicPr>
          <p:nvPr/>
        </p:nvPicPr>
        <p:blipFill>
          <a:blip r:embed="rId4"/>
          <a:stretch>
            <a:fillRect/>
          </a:stretch>
        </p:blipFill>
        <p:spPr>
          <a:xfrm>
            <a:off x="6867525" y="4595812"/>
            <a:ext cx="1447800" cy="1476375"/>
          </a:xfrm>
          <a:prstGeom prst="rect">
            <a:avLst/>
          </a:prstGeom>
        </p:spPr>
      </p:pic>
    </p:spTree>
    <p:extLst>
      <p:ext uri="{BB962C8B-B14F-4D97-AF65-F5344CB8AC3E}">
        <p14:creationId xmlns:p14="http://schemas.microsoft.com/office/powerpoint/2010/main" val="2151713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Informational Maps</a:t>
            </a:r>
          </a:p>
        </p:txBody>
      </p:sp>
      <p:sp>
        <p:nvSpPr>
          <p:cNvPr id="3" name="Text Placeholder 2"/>
          <p:cNvSpPr>
            <a:spLocks noGrp="1"/>
          </p:cNvSpPr>
          <p:nvPr>
            <p:ph type="body" sz="quarter" idx="11"/>
          </p:nvPr>
        </p:nvSpPr>
        <p:spPr>
          <a:xfrm>
            <a:off x="457201" y="1612900"/>
            <a:ext cx="8229600" cy="4948321"/>
          </a:xfrm>
        </p:spPr>
        <p:txBody>
          <a:bodyPr/>
          <a:lstStyle/>
          <a:p>
            <a:pPr marL="0" indent="0">
              <a:buNone/>
            </a:pPr>
            <a:r>
              <a:rPr lang="en-US" sz="2800" dirty="0"/>
              <a:t>Planning level maps that represent the transportation network in the Base Year (2022)</a:t>
            </a:r>
          </a:p>
          <a:p>
            <a:r>
              <a:rPr lang="en-US" sz="2000" dirty="0"/>
              <a:t>Crash Frequency – Displays the number of crashes in Stanly County (Years 2018 - 2022)</a:t>
            </a:r>
          </a:p>
          <a:p>
            <a:r>
              <a:rPr lang="en-US" sz="2000" dirty="0"/>
              <a:t>Crash Severity – Displays the number for serious or fatal crashes in Stanly County (Years 2018 – 2022)</a:t>
            </a:r>
          </a:p>
          <a:p>
            <a:r>
              <a:rPr lang="en-US" sz="2000" dirty="0"/>
              <a:t>Bike and Ped Crashes – Show locations of vehicle crashes with cyclists or pedestrians (Years 2018-2022)</a:t>
            </a:r>
          </a:p>
          <a:p>
            <a:r>
              <a:rPr lang="en-US" sz="2000" dirty="0"/>
              <a:t>Truck Traffic – Displays percent truck and the average trucks that pass each day throughout the year</a:t>
            </a:r>
          </a:p>
          <a:p>
            <a:r>
              <a:rPr lang="en-US" sz="2000"/>
              <a:t>Bridge Deficiency – Displays the locations of deficient bridges</a:t>
            </a:r>
          </a:p>
        </p:txBody>
      </p:sp>
      <p:sp>
        <p:nvSpPr>
          <p:cNvPr id="5" name="Slide Number Placeholder 4"/>
          <p:cNvSpPr>
            <a:spLocks noGrp="1"/>
          </p:cNvSpPr>
          <p:nvPr>
            <p:ph type="sldNum" sz="quarter" idx="13"/>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2E06F5-03C5-4BA5-AE80-2E98A827F366}" type="slidenum">
              <a:rPr kumimoji="0" lang="en-US" altLang="en-US" sz="1200" b="0" i="0" u="none" strike="noStrike" kern="1200" cap="none" spc="0" normalizeH="0" baseline="0" noProof="0" smtClean="0">
                <a:ln>
                  <a:noFill/>
                </a:ln>
                <a:solidFill>
                  <a:prstClr val="black">
                    <a:lumMod val="50000"/>
                    <a:lumOff val="50000"/>
                  </a:prstClr>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prstClr val="black">
                  <a:lumMod val="50000"/>
                  <a:lumOff val="50000"/>
                </a:prstClr>
              </a:solidFill>
              <a:effectLst/>
              <a:uLnTx/>
              <a:uFillTx/>
              <a:latin typeface="Calibri" pitchFamily="34" charset="0"/>
              <a:ea typeface="MS PGothic" pitchFamily="34" charset="-128"/>
              <a:cs typeface="+mn-cs"/>
            </a:endParaRPr>
          </a:p>
        </p:txBody>
      </p:sp>
      <p:sp>
        <p:nvSpPr>
          <p:cNvPr id="6" name="Text Placeholder 5">
            <a:extLst>
              <a:ext uri="{FF2B5EF4-FFF2-40B4-BE49-F238E27FC236}">
                <a16:creationId xmlns:a16="http://schemas.microsoft.com/office/drawing/2014/main" id="{E79435BE-5B99-FC66-A36D-624A21BDB3C5}"/>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381301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Deficient Bridge Map</a:t>
            </a:r>
          </a:p>
        </p:txBody>
      </p:sp>
      <p:sp>
        <p:nvSpPr>
          <p:cNvPr id="5" name="Slide Number Placeholder 4"/>
          <p:cNvSpPr>
            <a:spLocks noGrp="1"/>
          </p:cNvSpPr>
          <p:nvPr>
            <p:ph type="sldNum" sz="quarter" idx="13"/>
          </p:nvPr>
        </p:nvSpPr>
        <p:spPr/>
        <p:txBody>
          <a:bodyPr/>
          <a:lstStyle/>
          <a:p>
            <a:pPr>
              <a:defRPr/>
            </a:pPr>
            <a:fld id="{3C2E06F5-03C5-4BA5-AE80-2E98A827F366}" type="slidenum">
              <a:rPr lang="en-US" altLang="en-US" smtClean="0"/>
              <a:pPr>
                <a:defRPr/>
              </a:pPr>
              <a:t>6</a:t>
            </a:fld>
            <a:endParaRPr lang="en-US" altLang="en-US" dirty="0"/>
          </a:p>
        </p:txBody>
      </p:sp>
      <p:sp>
        <p:nvSpPr>
          <p:cNvPr id="6" name="Text Placeholder 2">
            <a:extLst>
              <a:ext uri="{FF2B5EF4-FFF2-40B4-BE49-F238E27FC236}">
                <a16:creationId xmlns:a16="http://schemas.microsoft.com/office/drawing/2014/main" id="{85A9D7F7-82F8-46D0-9E0C-C695D9991B65}"/>
              </a:ext>
            </a:extLst>
          </p:cNvPr>
          <p:cNvSpPr txBox="1">
            <a:spLocks/>
          </p:cNvSpPr>
          <p:nvPr/>
        </p:nvSpPr>
        <p:spPr bwMode="auto">
          <a:xfrm>
            <a:off x="457200" y="2365376"/>
            <a:ext cx="5866327" cy="3683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rgbClr val="595959"/>
                </a:solidFill>
                <a:latin typeface="Arial"/>
                <a:ea typeface="MS PGothic" pitchFamily="34" charset="-128"/>
                <a:cs typeface="Arial"/>
              </a:defRPr>
            </a:lvl1pPr>
            <a:lvl2pPr marL="742950" indent="-285750" algn="l" defTabSz="457200" rtl="0" eaLnBrk="1" fontAlgn="base" hangingPunct="1">
              <a:spcBef>
                <a:spcPct val="20000"/>
              </a:spcBef>
              <a:spcAft>
                <a:spcPct val="0"/>
              </a:spcAft>
              <a:buFont typeface="Arial" charset="0"/>
              <a:buChar char="–"/>
              <a:defRPr sz="2800" kern="1200">
                <a:solidFill>
                  <a:srgbClr val="595959"/>
                </a:solidFill>
                <a:latin typeface="Arial"/>
                <a:ea typeface="MS PGothic" pitchFamily="34" charset="-128"/>
                <a:cs typeface="Arial"/>
              </a:defRPr>
            </a:lvl2pPr>
            <a:lvl3pPr marL="1143000" indent="-228600" algn="l" defTabSz="457200" rtl="0" eaLnBrk="1" fontAlgn="base" hangingPunct="1">
              <a:spcBef>
                <a:spcPct val="20000"/>
              </a:spcBef>
              <a:spcAft>
                <a:spcPct val="0"/>
              </a:spcAft>
              <a:buFont typeface="Arial" charset="0"/>
              <a:buChar char="•"/>
              <a:defRPr sz="2400" kern="1200">
                <a:solidFill>
                  <a:srgbClr val="595959"/>
                </a:solidFill>
                <a:latin typeface="Arial"/>
                <a:ea typeface="MS PGothic" pitchFamily="34" charset="-128"/>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4pPr>
            <a:lvl5pPr marL="20574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1800" dirty="0"/>
              <a:t>Structurally Deficient</a:t>
            </a:r>
          </a:p>
          <a:p>
            <a:pPr lvl="1">
              <a:spcBef>
                <a:spcPts val="1200"/>
              </a:spcBef>
            </a:pPr>
            <a:r>
              <a:rPr lang="en-US" sz="1400" dirty="0"/>
              <a:t>Bridge must be monitored, inspected, repaired/replaced to maintain structural integrity</a:t>
            </a:r>
          </a:p>
          <a:p>
            <a:pPr>
              <a:spcBef>
                <a:spcPts val="1200"/>
              </a:spcBef>
            </a:pPr>
            <a:r>
              <a:rPr lang="en-US" sz="1800" dirty="0"/>
              <a:t>Functionally Obsolete</a:t>
            </a:r>
          </a:p>
          <a:p>
            <a:pPr lvl="1">
              <a:spcBef>
                <a:spcPts val="1200"/>
              </a:spcBef>
            </a:pPr>
            <a:r>
              <a:rPr lang="en-US" sz="1400" dirty="0"/>
              <a:t>Bridge built to standards that are not used today</a:t>
            </a:r>
          </a:p>
          <a:p>
            <a:pPr lvl="1">
              <a:spcBef>
                <a:spcPts val="1200"/>
              </a:spcBef>
            </a:pPr>
            <a:r>
              <a:rPr lang="en-US" sz="1400" dirty="0"/>
              <a:t>May not have adequate lane widths, shoulder widths, vertical clearances, etc.</a:t>
            </a:r>
          </a:p>
          <a:p>
            <a:pPr>
              <a:spcBef>
                <a:spcPts val="1200"/>
              </a:spcBef>
            </a:pPr>
            <a:r>
              <a:rPr lang="en-US" sz="1800" dirty="0"/>
              <a:t>98 Bridges in Stanly County</a:t>
            </a:r>
          </a:p>
          <a:p>
            <a:pPr lvl="1">
              <a:spcBef>
                <a:spcPts val="1200"/>
              </a:spcBef>
            </a:pPr>
            <a:r>
              <a:rPr lang="en-US" sz="1400" dirty="0"/>
              <a:t>11 Bridges are either Structurally Deficient or Functionally Obsolete along the Study Roads (20 Total)</a:t>
            </a:r>
          </a:p>
          <a:p>
            <a:pPr lvl="1">
              <a:spcBef>
                <a:spcPts val="1200"/>
              </a:spcBef>
            </a:pPr>
            <a:endParaRPr lang="en-US" sz="1400" dirty="0"/>
          </a:p>
        </p:txBody>
      </p:sp>
      <p:pic>
        <p:nvPicPr>
          <p:cNvPr id="7" name="Picture 6">
            <a:extLst>
              <a:ext uri="{FF2B5EF4-FFF2-40B4-BE49-F238E27FC236}">
                <a16:creationId xmlns:a16="http://schemas.microsoft.com/office/drawing/2014/main" id="{F42DD07B-F60E-4019-97D7-9CA6D8D20DB9}"/>
              </a:ext>
            </a:extLst>
          </p:cNvPr>
          <p:cNvPicPr>
            <a:picLocks noChangeAspect="1"/>
          </p:cNvPicPr>
          <p:nvPr/>
        </p:nvPicPr>
        <p:blipFill>
          <a:blip r:embed="rId3"/>
          <a:stretch>
            <a:fillRect/>
          </a:stretch>
        </p:blipFill>
        <p:spPr>
          <a:xfrm>
            <a:off x="6209137" y="3258355"/>
            <a:ext cx="2746173" cy="1592780"/>
          </a:xfrm>
          <a:prstGeom prst="rect">
            <a:avLst/>
          </a:prstGeom>
        </p:spPr>
      </p:pic>
      <p:sp>
        <p:nvSpPr>
          <p:cNvPr id="10" name="Text Placeholder 2">
            <a:extLst>
              <a:ext uri="{FF2B5EF4-FFF2-40B4-BE49-F238E27FC236}">
                <a16:creationId xmlns:a16="http://schemas.microsoft.com/office/drawing/2014/main" id="{4168D5FF-2ADB-433D-9DE3-B766688D1E78}"/>
              </a:ext>
            </a:extLst>
          </p:cNvPr>
          <p:cNvSpPr txBox="1">
            <a:spLocks/>
          </p:cNvSpPr>
          <p:nvPr/>
        </p:nvSpPr>
        <p:spPr bwMode="auto">
          <a:xfrm>
            <a:off x="457200" y="1612900"/>
            <a:ext cx="5662769" cy="1054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rgbClr val="595959"/>
                </a:solidFill>
                <a:latin typeface="Arial"/>
                <a:ea typeface="MS PGothic" pitchFamily="34" charset="-128"/>
                <a:cs typeface="Arial"/>
              </a:defRPr>
            </a:lvl1pPr>
            <a:lvl2pPr marL="742950" indent="-285750" algn="l" defTabSz="457200" rtl="0" eaLnBrk="1" fontAlgn="base" hangingPunct="1">
              <a:spcBef>
                <a:spcPct val="20000"/>
              </a:spcBef>
              <a:spcAft>
                <a:spcPct val="0"/>
              </a:spcAft>
              <a:buFont typeface="Arial" charset="0"/>
              <a:buChar char="–"/>
              <a:defRPr sz="2800" kern="1200">
                <a:solidFill>
                  <a:srgbClr val="595959"/>
                </a:solidFill>
                <a:latin typeface="Arial"/>
                <a:ea typeface="MS PGothic" pitchFamily="34" charset="-128"/>
                <a:cs typeface="Arial"/>
              </a:defRPr>
            </a:lvl2pPr>
            <a:lvl3pPr marL="1143000" indent="-228600" algn="l" defTabSz="457200" rtl="0" eaLnBrk="1" fontAlgn="base" hangingPunct="1">
              <a:spcBef>
                <a:spcPct val="20000"/>
              </a:spcBef>
              <a:spcAft>
                <a:spcPct val="0"/>
              </a:spcAft>
              <a:buFont typeface="Arial" charset="0"/>
              <a:buChar char="•"/>
              <a:defRPr sz="2400" kern="1200">
                <a:solidFill>
                  <a:srgbClr val="595959"/>
                </a:solidFill>
                <a:latin typeface="Arial"/>
                <a:ea typeface="MS PGothic" pitchFamily="34" charset="-128"/>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4pPr>
            <a:lvl5pPr marL="20574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1800" dirty="0"/>
              <a:t>This does </a:t>
            </a:r>
            <a:r>
              <a:rPr lang="en-US" sz="1800" b="1" dirty="0"/>
              <a:t>not</a:t>
            </a:r>
            <a:r>
              <a:rPr lang="en-US" sz="1800" dirty="0"/>
              <a:t> imply that they are likely to collapse or are unsafe</a:t>
            </a:r>
          </a:p>
        </p:txBody>
      </p:sp>
      <p:sp>
        <p:nvSpPr>
          <p:cNvPr id="8" name="Text Placeholder 7">
            <a:extLst>
              <a:ext uri="{FF2B5EF4-FFF2-40B4-BE49-F238E27FC236}">
                <a16:creationId xmlns:a16="http://schemas.microsoft.com/office/drawing/2014/main" id="{526FE9AF-DC37-0C7B-BE7F-AF724255DB2D}"/>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8540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Stanly County Trends</a:t>
            </a:r>
          </a:p>
        </p:txBody>
      </p:sp>
      <p:sp>
        <p:nvSpPr>
          <p:cNvPr id="5" name="Slide Number Placeholder 4"/>
          <p:cNvSpPr>
            <a:spLocks noGrp="1"/>
          </p:cNvSpPr>
          <p:nvPr>
            <p:ph type="sldNum" sz="quarter" idx="13"/>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2E06F5-03C5-4BA5-AE80-2E98A827F366}" type="slidenum">
              <a:rPr kumimoji="0" lang="en-US" altLang="en-US" sz="1200" b="0" i="0" u="none" strike="noStrike" kern="1200" cap="none" spc="0" normalizeH="0" baseline="0" noProof="0" smtClean="0">
                <a:ln>
                  <a:noFill/>
                </a:ln>
                <a:solidFill>
                  <a:prstClr val="black">
                    <a:lumMod val="50000"/>
                    <a:lumOff val="50000"/>
                  </a:prstClr>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prstClr val="black">
                  <a:lumMod val="50000"/>
                  <a:lumOff val="50000"/>
                </a:prstClr>
              </a:solidFill>
              <a:effectLst/>
              <a:uLnTx/>
              <a:uFillTx/>
              <a:latin typeface="Calibri" pitchFamily="34" charset="0"/>
              <a:ea typeface="MS PGothic" pitchFamily="34" charset="-128"/>
              <a:cs typeface="+mn-cs"/>
            </a:endParaRPr>
          </a:p>
        </p:txBody>
      </p:sp>
      <p:sp>
        <p:nvSpPr>
          <p:cNvPr id="8" name="Text Placeholder 7">
            <a:extLst>
              <a:ext uri="{FF2B5EF4-FFF2-40B4-BE49-F238E27FC236}">
                <a16:creationId xmlns:a16="http://schemas.microsoft.com/office/drawing/2014/main" id="{77792C3D-309A-A3AF-BDB6-F7DA9C9C2EE5}"/>
              </a:ext>
            </a:extLst>
          </p:cNvPr>
          <p:cNvSpPr>
            <a:spLocks noGrp="1"/>
          </p:cNvSpPr>
          <p:nvPr>
            <p:ph type="body" sz="quarter" idx="12"/>
          </p:nvPr>
        </p:nvSpPr>
        <p:spPr/>
        <p:txBody>
          <a:bodyPr/>
          <a:lstStyle/>
          <a:p>
            <a:endParaRPr lang="en-US"/>
          </a:p>
        </p:txBody>
      </p:sp>
      <p:graphicFrame>
        <p:nvGraphicFramePr>
          <p:cNvPr id="4" name="Chart 3">
            <a:extLst>
              <a:ext uri="{FF2B5EF4-FFF2-40B4-BE49-F238E27FC236}">
                <a16:creationId xmlns:a16="http://schemas.microsoft.com/office/drawing/2014/main" id="{CC4A2955-A28F-8F25-82BB-2D9231B3E68A}"/>
              </a:ext>
            </a:extLst>
          </p:cNvPr>
          <p:cNvGraphicFramePr>
            <a:graphicFrameLocks/>
          </p:cNvGraphicFramePr>
          <p:nvPr>
            <p:extLst>
              <p:ext uri="{D42A27DB-BD31-4B8C-83A1-F6EECF244321}">
                <p14:modId xmlns:p14="http://schemas.microsoft.com/office/powerpoint/2010/main" val="4078195713"/>
              </p:ext>
            </p:extLst>
          </p:nvPr>
        </p:nvGraphicFramePr>
        <p:xfrm>
          <a:off x="523875" y="1660525"/>
          <a:ext cx="4572000" cy="2749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a:extLst>
              <a:ext uri="{FF2B5EF4-FFF2-40B4-BE49-F238E27FC236}">
                <a16:creationId xmlns:a16="http://schemas.microsoft.com/office/drawing/2014/main" id="{674E5E13-34EE-9770-A617-811B5E0391E1}"/>
              </a:ext>
            </a:extLst>
          </p:cNvPr>
          <p:cNvGraphicFramePr>
            <a:graphicFrameLocks noGrp="1"/>
          </p:cNvGraphicFramePr>
          <p:nvPr>
            <p:extLst>
              <p:ext uri="{D42A27DB-BD31-4B8C-83A1-F6EECF244321}">
                <p14:modId xmlns:p14="http://schemas.microsoft.com/office/powerpoint/2010/main" val="557340609"/>
              </p:ext>
            </p:extLst>
          </p:nvPr>
        </p:nvGraphicFramePr>
        <p:xfrm>
          <a:off x="285750" y="4791075"/>
          <a:ext cx="8686805" cy="752475"/>
        </p:xfrm>
        <a:graphic>
          <a:graphicData uri="http://schemas.openxmlformats.org/drawingml/2006/table">
            <a:tbl>
              <a:tblPr>
                <a:tableStyleId>{5C22544A-7EE6-4342-B048-85BDC9FD1C3A}</a:tableStyleId>
              </a:tblPr>
              <a:tblGrid>
                <a:gridCol w="1167733">
                  <a:extLst>
                    <a:ext uri="{9D8B030D-6E8A-4147-A177-3AD203B41FA5}">
                      <a16:colId xmlns:a16="http://schemas.microsoft.com/office/drawing/2014/main" val="2280954850"/>
                    </a:ext>
                  </a:extLst>
                </a:gridCol>
                <a:gridCol w="683552">
                  <a:extLst>
                    <a:ext uri="{9D8B030D-6E8A-4147-A177-3AD203B41FA5}">
                      <a16:colId xmlns:a16="http://schemas.microsoft.com/office/drawing/2014/main" val="2088864258"/>
                    </a:ext>
                  </a:extLst>
                </a:gridCol>
                <a:gridCol w="683552">
                  <a:extLst>
                    <a:ext uri="{9D8B030D-6E8A-4147-A177-3AD203B41FA5}">
                      <a16:colId xmlns:a16="http://schemas.microsoft.com/office/drawing/2014/main" val="2978306055"/>
                    </a:ext>
                  </a:extLst>
                </a:gridCol>
                <a:gridCol w="683552">
                  <a:extLst>
                    <a:ext uri="{9D8B030D-6E8A-4147-A177-3AD203B41FA5}">
                      <a16:colId xmlns:a16="http://schemas.microsoft.com/office/drawing/2014/main" val="141921497"/>
                    </a:ext>
                  </a:extLst>
                </a:gridCol>
                <a:gridCol w="683552">
                  <a:extLst>
                    <a:ext uri="{9D8B030D-6E8A-4147-A177-3AD203B41FA5}">
                      <a16:colId xmlns:a16="http://schemas.microsoft.com/office/drawing/2014/main" val="573610702"/>
                    </a:ext>
                  </a:extLst>
                </a:gridCol>
                <a:gridCol w="683552">
                  <a:extLst>
                    <a:ext uri="{9D8B030D-6E8A-4147-A177-3AD203B41FA5}">
                      <a16:colId xmlns:a16="http://schemas.microsoft.com/office/drawing/2014/main" val="3737880675"/>
                    </a:ext>
                  </a:extLst>
                </a:gridCol>
                <a:gridCol w="683552">
                  <a:extLst>
                    <a:ext uri="{9D8B030D-6E8A-4147-A177-3AD203B41FA5}">
                      <a16:colId xmlns:a16="http://schemas.microsoft.com/office/drawing/2014/main" val="3802432365"/>
                    </a:ext>
                  </a:extLst>
                </a:gridCol>
                <a:gridCol w="683552">
                  <a:extLst>
                    <a:ext uri="{9D8B030D-6E8A-4147-A177-3AD203B41FA5}">
                      <a16:colId xmlns:a16="http://schemas.microsoft.com/office/drawing/2014/main" val="3053791571"/>
                    </a:ext>
                  </a:extLst>
                </a:gridCol>
                <a:gridCol w="683552">
                  <a:extLst>
                    <a:ext uri="{9D8B030D-6E8A-4147-A177-3AD203B41FA5}">
                      <a16:colId xmlns:a16="http://schemas.microsoft.com/office/drawing/2014/main" val="3630707562"/>
                    </a:ext>
                  </a:extLst>
                </a:gridCol>
                <a:gridCol w="683552">
                  <a:extLst>
                    <a:ext uri="{9D8B030D-6E8A-4147-A177-3AD203B41FA5}">
                      <a16:colId xmlns:a16="http://schemas.microsoft.com/office/drawing/2014/main" val="3884942512"/>
                    </a:ext>
                  </a:extLst>
                </a:gridCol>
                <a:gridCol w="683552">
                  <a:extLst>
                    <a:ext uri="{9D8B030D-6E8A-4147-A177-3AD203B41FA5}">
                      <a16:colId xmlns:a16="http://schemas.microsoft.com/office/drawing/2014/main" val="1249748817"/>
                    </a:ext>
                  </a:extLst>
                </a:gridCol>
                <a:gridCol w="683552">
                  <a:extLst>
                    <a:ext uri="{9D8B030D-6E8A-4147-A177-3AD203B41FA5}">
                      <a16:colId xmlns:a16="http://schemas.microsoft.com/office/drawing/2014/main" val="1989269290"/>
                    </a:ext>
                  </a:extLst>
                </a:gridCol>
              </a:tblGrid>
              <a:tr h="250825">
                <a:tc>
                  <a:txBody>
                    <a:bodyPr/>
                    <a:lstStyle/>
                    <a:p>
                      <a:pPr algn="l" fontAlgn="b"/>
                      <a:r>
                        <a:rPr lang="en-US" sz="1200" b="1" u="none" strike="noStrike" dirty="0">
                          <a:solidFill>
                            <a:schemeClr val="bg1"/>
                          </a:solidFill>
                          <a:effectLst/>
                        </a:rPr>
                        <a:t>Year</a:t>
                      </a:r>
                      <a:endParaRPr lang="en-US" sz="1200" b="1" i="0" u="none" strike="noStrike" dirty="0">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r" fontAlgn="b"/>
                      <a:r>
                        <a:rPr lang="en-US" sz="1200" b="1" u="none" strike="noStrike" dirty="0">
                          <a:solidFill>
                            <a:schemeClr val="bg1"/>
                          </a:solidFill>
                          <a:effectLst/>
                        </a:rPr>
                        <a:t>2020</a:t>
                      </a:r>
                      <a:endParaRPr lang="en-US" sz="1200" b="1" i="0" u="none" strike="noStrike" dirty="0">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r" fontAlgn="b"/>
                      <a:r>
                        <a:rPr lang="en-US" sz="1200" b="1" u="none" strike="noStrike" dirty="0">
                          <a:solidFill>
                            <a:schemeClr val="bg1"/>
                          </a:solidFill>
                          <a:effectLst/>
                        </a:rPr>
                        <a:t>2022</a:t>
                      </a:r>
                      <a:endParaRPr lang="en-US" sz="1200" b="1" i="0" u="none" strike="noStrike" dirty="0">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r" fontAlgn="b"/>
                      <a:r>
                        <a:rPr lang="en-US" sz="1200" b="1" u="none" strike="noStrike" dirty="0">
                          <a:solidFill>
                            <a:schemeClr val="bg1"/>
                          </a:solidFill>
                          <a:effectLst/>
                        </a:rPr>
                        <a:t>2025</a:t>
                      </a:r>
                      <a:endParaRPr lang="en-US" sz="1200" b="1" i="0" u="none" strike="noStrike" dirty="0">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r" fontAlgn="b"/>
                      <a:r>
                        <a:rPr lang="en-US" sz="1200" b="1" u="none" strike="noStrike" dirty="0">
                          <a:solidFill>
                            <a:schemeClr val="bg1"/>
                          </a:solidFill>
                          <a:effectLst/>
                        </a:rPr>
                        <a:t>2030</a:t>
                      </a:r>
                      <a:endParaRPr lang="en-US" sz="1200" b="1" i="0" u="none" strike="noStrike" dirty="0">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r" fontAlgn="b"/>
                      <a:r>
                        <a:rPr lang="en-US" sz="1200" b="1" u="none" strike="noStrike" dirty="0">
                          <a:solidFill>
                            <a:schemeClr val="bg1"/>
                          </a:solidFill>
                          <a:effectLst/>
                        </a:rPr>
                        <a:t>2035</a:t>
                      </a:r>
                      <a:endParaRPr lang="en-US" sz="1200" b="1" i="0" u="none" strike="noStrike" dirty="0">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r" fontAlgn="b"/>
                      <a:r>
                        <a:rPr lang="en-US" sz="1200" b="1" u="none" strike="noStrike" dirty="0">
                          <a:solidFill>
                            <a:schemeClr val="bg1"/>
                          </a:solidFill>
                          <a:effectLst/>
                        </a:rPr>
                        <a:t>2040</a:t>
                      </a:r>
                      <a:endParaRPr lang="en-US" sz="1200" b="1" i="0" u="none" strike="noStrike" dirty="0">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r" fontAlgn="b"/>
                      <a:r>
                        <a:rPr lang="en-US" sz="1200" b="1" u="none" strike="noStrike" dirty="0">
                          <a:solidFill>
                            <a:schemeClr val="bg1"/>
                          </a:solidFill>
                          <a:effectLst/>
                        </a:rPr>
                        <a:t>2045</a:t>
                      </a:r>
                      <a:endParaRPr lang="en-US" sz="1200" b="1" i="0" u="none" strike="noStrike" dirty="0">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r" fontAlgn="b"/>
                      <a:r>
                        <a:rPr lang="en-US" sz="1200" b="1" u="none" strike="noStrike" dirty="0">
                          <a:solidFill>
                            <a:schemeClr val="bg1"/>
                          </a:solidFill>
                          <a:effectLst/>
                        </a:rPr>
                        <a:t>2050</a:t>
                      </a:r>
                      <a:endParaRPr lang="en-US" sz="1200" b="1" i="0" u="none" strike="noStrike" dirty="0">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r" fontAlgn="b"/>
                      <a:r>
                        <a:rPr lang="en-US" sz="1200" b="1" u="none" strike="noStrike" dirty="0">
                          <a:solidFill>
                            <a:schemeClr val="bg1"/>
                          </a:solidFill>
                          <a:effectLst/>
                        </a:rPr>
                        <a:t>2055</a:t>
                      </a:r>
                      <a:endParaRPr lang="en-US" sz="1200" b="1" i="0" u="none" strike="noStrike" dirty="0">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r" fontAlgn="b"/>
                      <a:r>
                        <a:rPr lang="en-US" sz="1200" b="1" u="none" strike="noStrike" dirty="0">
                          <a:solidFill>
                            <a:schemeClr val="bg1"/>
                          </a:solidFill>
                          <a:effectLst/>
                        </a:rPr>
                        <a:t>2060</a:t>
                      </a:r>
                      <a:endParaRPr lang="en-US" sz="1200" b="1" i="0" u="none" strike="noStrike" dirty="0">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r" fontAlgn="b"/>
                      <a:r>
                        <a:rPr lang="en-US" sz="1200" b="1" u="none" strike="noStrike" dirty="0">
                          <a:solidFill>
                            <a:schemeClr val="bg1"/>
                          </a:solidFill>
                          <a:effectLst/>
                        </a:rPr>
                        <a:t>2065</a:t>
                      </a:r>
                      <a:endParaRPr lang="en-US" sz="1200" b="1" i="0" u="none" strike="noStrike" dirty="0">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extLst>
                  <a:ext uri="{0D108BD9-81ED-4DB2-BD59-A6C34878D82A}">
                    <a16:rowId xmlns:a16="http://schemas.microsoft.com/office/drawing/2014/main" val="2305506001"/>
                  </a:ext>
                </a:extLst>
              </a:tr>
              <a:tr h="250825">
                <a:tc>
                  <a:txBody>
                    <a:bodyPr/>
                    <a:lstStyle/>
                    <a:p>
                      <a:pPr algn="l" fontAlgn="b"/>
                      <a:r>
                        <a:rPr lang="en-US" sz="1200" u="none" strike="noStrike">
                          <a:effectLst/>
                        </a:rPr>
                        <a:t>Population</a:t>
                      </a:r>
                      <a:endParaRPr lang="en-US"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62,504</a:t>
                      </a:r>
                      <a:endParaRPr lang="en-US"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64,625</a:t>
                      </a:r>
                      <a:endParaRPr lang="en-US"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66,747</a:t>
                      </a:r>
                      <a:endParaRPr lang="en-US"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68,253</a:t>
                      </a:r>
                      <a:endParaRPr lang="en-US"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69,172</a:t>
                      </a:r>
                      <a:endParaRPr lang="en-US"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69,759</a:t>
                      </a:r>
                      <a:endParaRPr lang="en-US"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70,474</a:t>
                      </a:r>
                      <a:endParaRPr lang="en-US"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71,188</a:t>
                      </a:r>
                      <a:endParaRPr lang="en-US"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71,886</a:t>
                      </a:r>
                      <a:endParaRPr lang="en-US"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73,287</a:t>
                      </a:r>
                      <a:endParaRPr lang="en-US"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74568</a:t>
                      </a:r>
                      <a:endParaRPr lang="en-US"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993838570"/>
                  </a:ext>
                </a:extLst>
              </a:tr>
              <a:tr h="250825">
                <a:tc>
                  <a:txBody>
                    <a:bodyPr/>
                    <a:lstStyle/>
                    <a:p>
                      <a:pPr algn="l" fontAlgn="b"/>
                      <a:r>
                        <a:rPr lang="en-US" sz="1200" u="none" strike="noStrike">
                          <a:effectLst/>
                        </a:rPr>
                        <a:t>Employment</a:t>
                      </a:r>
                      <a:endParaRPr lang="en-US"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a:effectLst/>
                        </a:rPr>
                        <a:t>10264</a:t>
                      </a:r>
                      <a:endParaRPr lang="en-US"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a:effectLst/>
                        </a:rPr>
                        <a:t>10531</a:t>
                      </a:r>
                      <a:endParaRPr lang="en-US"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a:effectLst/>
                        </a:rPr>
                        <a:t>10799</a:t>
                      </a:r>
                      <a:endParaRPr lang="en-US"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a:effectLst/>
                        </a:rPr>
                        <a:t>11344</a:t>
                      </a:r>
                      <a:endParaRPr lang="en-US"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a:effectLst/>
                        </a:rPr>
                        <a:t>11511</a:t>
                      </a:r>
                      <a:endParaRPr lang="en-US"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11481</a:t>
                      </a:r>
                      <a:endParaRPr lang="en-US"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11463</a:t>
                      </a:r>
                      <a:endParaRPr lang="en-US"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11441</a:t>
                      </a:r>
                      <a:endParaRPr lang="en-US"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11502</a:t>
                      </a:r>
                      <a:endParaRPr lang="en-US"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11596</a:t>
                      </a:r>
                      <a:endParaRPr lang="en-US"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200" u="none" strike="noStrike" dirty="0">
                          <a:effectLst/>
                        </a:rPr>
                        <a:t>11682</a:t>
                      </a:r>
                      <a:endParaRPr lang="en-US"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25889056"/>
                  </a:ext>
                </a:extLst>
              </a:tr>
            </a:tbl>
          </a:graphicData>
        </a:graphic>
      </p:graphicFrame>
      <p:sp>
        <p:nvSpPr>
          <p:cNvPr id="11" name="TextBox 10">
            <a:extLst>
              <a:ext uri="{FF2B5EF4-FFF2-40B4-BE49-F238E27FC236}">
                <a16:creationId xmlns:a16="http://schemas.microsoft.com/office/drawing/2014/main" id="{AAB2A218-ADB4-63DE-65B8-183023844A5D}"/>
              </a:ext>
            </a:extLst>
          </p:cNvPr>
          <p:cNvSpPr txBox="1"/>
          <p:nvPr/>
        </p:nvSpPr>
        <p:spPr>
          <a:xfrm>
            <a:off x="1157287" y="5739884"/>
            <a:ext cx="6829425" cy="307777"/>
          </a:xfrm>
          <a:prstGeom prst="rect">
            <a:avLst/>
          </a:prstGeom>
          <a:noFill/>
        </p:spPr>
        <p:txBody>
          <a:bodyPr wrap="square" rtlCol="0">
            <a:spAutoFit/>
          </a:bodyPr>
          <a:lstStyle/>
          <a:p>
            <a:pPr algn="ctr"/>
            <a:r>
              <a:rPr lang="en-US" sz="1400" dirty="0"/>
              <a:t>This data was approved by the Rocky River RPO TAC in November 2023</a:t>
            </a:r>
          </a:p>
        </p:txBody>
      </p:sp>
      <p:pic>
        <p:nvPicPr>
          <p:cNvPr id="13" name="Picture 12">
            <a:extLst>
              <a:ext uri="{FF2B5EF4-FFF2-40B4-BE49-F238E27FC236}">
                <a16:creationId xmlns:a16="http://schemas.microsoft.com/office/drawing/2014/main" id="{7E6693A5-3B9E-E2F7-1827-1599E61268F4}"/>
              </a:ext>
            </a:extLst>
          </p:cNvPr>
          <p:cNvPicPr>
            <a:picLocks noChangeAspect="1"/>
          </p:cNvPicPr>
          <p:nvPr/>
        </p:nvPicPr>
        <p:blipFill>
          <a:blip r:embed="rId4"/>
          <a:stretch>
            <a:fillRect/>
          </a:stretch>
        </p:blipFill>
        <p:spPr>
          <a:xfrm>
            <a:off x="5457825" y="2356623"/>
            <a:ext cx="3228975" cy="1183502"/>
          </a:xfrm>
          <a:prstGeom prst="rect">
            <a:avLst/>
          </a:prstGeom>
        </p:spPr>
      </p:pic>
    </p:spTree>
    <p:extLst>
      <p:ext uri="{BB962C8B-B14F-4D97-AF65-F5344CB8AC3E}">
        <p14:creationId xmlns:p14="http://schemas.microsoft.com/office/powerpoint/2010/main" val="1963165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for the Future</a:t>
            </a:r>
          </a:p>
        </p:txBody>
      </p:sp>
      <p:sp>
        <p:nvSpPr>
          <p:cNvPr id="7" name="Text Placeholder 6">
            <a:extLst>
              <a:ext uri="{FF2B5EF4-FFF2-40B4-BE49-F238E27FC236}">
                <a16:creationId xmlns:a16="http://schemas.microsoft.com/office/drawing/2014/main" id="{3D6260A5-5C86-415C-8997-063A5F0E854A}"/>
              </a:ext>
            </a:extLst>
          </p:cNvPr>
          <p:cNvSpPr>
            <a:spLocks noGrp="1"/>
          </p:cNvSpPr>
          <p:nvPr>
            <p:ph type="body" sz="quarter" idx="11"/>
          </p:nvPr>
        </p:nvSpPr>
        <p:spPr>
          <a:xfrm>
            <a:off x="457200" y="1733550"/>
            <a:ext cx="4381501" cy="4524375"/>
          </a:xfrm>
        </p:spPr>
        <p:txBody>
          <a:bodyPr/>
          <a:lstStyle/>
          <a:p>
            <a:r>
              <a:rPr lang="en-US" sz="2400" dirty="0"/>
              <a:t>What type of new development is planned in the County? (ex. New businesses, relocations, improvements)</a:t>
            </a:r>
          </a:p>
          <a:p>
            <a:endParaRPr lang="en-US" sz="2400" dirty="0"/>
          </a:p>
          <a:p>
            <a:r>
              <a:rPr lang="en-US" sz="2400" dirty="0"/>
              <a:t>What are some highly trafficked areas? (tourism, seasonal, large county event locations)</a:t>
            </a:r>
          </a:p>
          <a:p>
            <a:endParaRPr lang="en-US" sz="2400" dirty="0"/>
          </a:p>
        </p:txBody>
      </p:sp>
      <p:pic>
        <p:nvPicPr>
          <p:cNvPr id="9" name="Picture 8" descr="Pin on a map">
            <a:extLst>
              <a:ext uri="{FF2B5EF4-FFF2-40B4-BE49-F238E27FC236}">
                <a16:creationId xmlns:a16="http://schemas.microsoft.com/office/drawing/2014/main" id="{F2B60A39-0B6A-C648-CD42-84E4F6E09CB9}"/>
              </a:ext>
            </a:extLst>
          </p:cNvPr>
          <p:cNvPicPr>
            <a:picLocks noChangeAspect="1"/>
          </p:cNvPicPr>
          <p:nvPr/>
        </p:nvPicPr>
        <p:blipFill>
          <a:blip r:embed="rId3"/>
          <a:stretch>
            <a:fillRect/>
          </a:stretch>
        </p:blipFill>
        <p:spPr>
          <a:xfrm>
            <a:off x="4802552" y="2308189"/>
            <a:ext cx="3826294" cy="2553413"/>
          </a:xfrm>
          <a:prstGeom prst="rect">
            <a:avLst/>
          </a:prstGeom>
        </p:spPr>
      </p:pic>
      <p:sp>
        <p:nvSpPr>
          <p:cNvPr id="11" name="Text Placeholder 10">
            <a:extLst>
              <a:ext uri="{FF2B5EF4-FFF2-40B4-BE49-F238E27FC236}">
                <a16:creationId xmlns:a16="http://schemas.microsoft.com/office/drawing/2014/main" id="{DFD8D35A-BCC7-BCFA-ACE3-CA45A2FCE511}"/>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970380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Contacts</a:t>
            </a:r>
          </a:p>
        </p:txBody>
      </p:sp>
      <p:sp>
        <p:nvSpPr>
          <p:cNvPr id="3" name="Text Placeholder 2"/>
          <p:cNvSpPr>
            <a:spLocks noGrp="1"/>
          </p:cNvSpPr>
          <p:nvPr>
            <p:ph type="body" sz="quarter" idx="11"/>
          </p:nvPr>
        </p:nvSpPr>
        <p:spPr>
          <a:xfrm>
            <a:off x="457200" y="1733550"/>
            <a:ext cx="8445260" cy="4524375"/>
          </a:xfrm>
        </p:spPr>
        <p:txBody>
          <a:bodyPr/>
          <a:lstStyle/>
          <a:p>
            <a:r>
              <a:rPr lang="en-US" sz="2800" dirty="0"/>
              <a:t>NCDOT Transportation Planning Division (TPD)</a:t>
            </a:r>
          </a:p>
          <a:p>
            <a:pPr lvl="1"/>
            <a:r>
              <a:rPr lang="en-US" sz="2400" b="1" dirty="0" err="1"/>
              <a:t>Temilope</a:t>
            </a:r>
            <a:r>
              <a:rPr lang="en-US" sz="2400" b="1" dirty="0"/>
              <a:t> Animashaun, </a:t>
            </a:r>
            <a:r>
              <a:rPr lang="en-US" sz="2400" b="1" dirty="0">
                <a:hlinkClick r:id="rId3"/>
              </a:rPr>
              <a:t>tmanimashaun@ncdot.gov</a:t>
            </a:r>
            <a:r>
              <a:rPr lang="en-US" sz="2400" dirty="0"/>
              <a:t>,                  (919)-707-0931	(Project Engineer)</a:t>
            </a:r>
          </a:p>
          <a:p>
            <a:pPr lvl="1"/>
            <a:r>
              <a:rPr lang="en-US" sz="2400" b="1" dirty="0"/>
              <a:t>Roger Castillo</a:t>
            </a:r>
            <a:r>
              <a:rPr lang="en-US" sz="2400" dirty="0"/>
              <a:t>, </a:t>
            </a:r>
            <a:r>
              <a:rPr lang="en-US" sz="2400" dirty="0">
                <a:hlinkClick r:id="rId4"/>
              </a:rPr>
              <a:t>ricastillo@ncdot.gov</a:t>
            </a:r>
            <a:r>
              <a:rPr lang="en-US" sz="2400" dirty="0"/>
              <a:t>, (919) 707-0942 (Project Engineer)</a:t>
            </a:r>
          </a:p>
          <a:p>
            <a:pPr marL="0" indent="0">
              <a:buNone/>
            </a:pPr>
            <a:endParaRPr lang="en-US" sz="1600" dirty="0"/>
          </a:p>
          <a:p>
            <a:r>
              <a:rPr lang="en-US" sz="2800" dirty="0"/>
              <a:t>Rocky River Rural Planning Organization (RPO)</a:t>
            </a:r>
          </a:p>
          <a:p>
            <a:pPr lvl="1"/>
            <a:r>
              <a:rPr lang="en-US" sz="2400" b="1" dirty="0"/>
              <a:t>Lee Snuggs</a:t>
            </a:r>
            <a:r>
              <a:rPr lang="en-US" sz="2400" dirty="0"/>
              <a:t>, </a:t>
            </a:r>
            <a:r>
              <a:rPr lang="en-US" sz="2400" dirty="0">
                <a:hlinkClick r:id="rId5"/>
              </a:rPr>
              <a:t>lsnuggs@rockyriverrpo.org</a:t>
            </a:r>
            <a:r>
              <a:rPr lang="en-US" sz="2400" dirty="0"/>
              <a:t>, 			(704) 986-3871</a:t>
            </a:r>
          </a:p>
        </p:txBody>
      </p:sp>
      <p:sp>
        <p:nvSpPr>
          <p:cNvPr id="5" name="Slide Number Placeholder 4"/>
          <p:cNvSpPr>
            <a:spLocks noGrp="1"/>
          </p:cNvSpPr>
          <p:nvPr>
            <p:ph type="sldNum" sz="quarter" idx="13"/>
          </p:nvPr>
        </p:nvSpPr>
        <p:spPr/>
        <p:txBody>
          <a:bodyPr/>
          <a:lstStyle/>
          <a:p>
            <a:pPr>
              <a:defRPr/>
            </a:pPr>
            <a:fld id="{3C2E06F5-03C5-4BA5-AE80-2E98A827F366}" type="slidenum">
              <a:rPr lang="en-US" altLang="en-US" smtClean="0"/>
              <a:pPr>
                <a:defRPr/>
              </a:pPr>
              <a:t>9</a:t>
            </a:fld>
            <a:endParaRPr lang="en-US" altLang="en-US" dirty="0"/>
          </a:p>
        </p:txBody>
      </p:sp>
      <p:sp>
        <p:nvSpPr>
          <p:cNvPr id="6" name="Text Placeholder 3">
            <a:extLst>
              <a:ext uri="{FF2B5EF4-FFF2-40B4-BE49-F238E27FC236}">
                <a16:creationId xmlns:a16="http://schemas.microsoft.com/office/drawing/2014/main" id="{08370B56-5959-4766-B050-FA4DF1EBFAAC}"/>
              </a:ext>
            </a:extLst>
          </p:cNvPr>
          <p:cNvSpPr>
            <a:spLocks noGrp="1"/>
          </p:cNvSpPr>
          <p:nvPr>
            <p:ph type="body" sz="quarter" idx="12"/>
          </p:nvPr>
        </p:nvSpPr>
        <p:spPr>
          <a:xfrm>
            <a:off x="4838701" y="88900"/>
            <a:ext cx="3848100" cy="273050"/>
          </a:xfrm>
        </p:spPr>
        <p:txBody>
          <a:bodyPr/>
          <a:lstStyle/>
          <a:p>
            <a:r>
              <a:rPr lang="en-US" dirty="0"/>
              <a:t>Anson County CTP</a:t>
            </a:r>
          </a:p>
        </p:txBody>
      </p:sp>
    </p:spTree>
    <p:extLst>
      <p:ext uri="{BB962C8B-B14F-4D97-AF65-F5344CB8AC3E}">
        <p14:creationId xmlns:p14="http://schemas.microsoft.com/office/powerpoint/2010/main" val="203605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TP Overview.potx" id="{6100E0A1-8D6C-45A4-9D3E-7EB2A456DF95}" vid="{74AD17E8-71C9-4D01-99E1-C2797F6AC1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EDC8B8849F0449BCA6697504E08346" ma:contentTypeVersion="48" ma:contentTypeDescription="Create a new document." ma:contentTypeScope="" ma:versionID="b917afdabad08df4e8c579886deb0c5e">
  <xsd:schema xmlns:xsd="http://www.w3.org/2001/XMLSchema" xmlns:xs="http://www.w3.org/2001/XMLSchema" xmlns:p="http://schemas.microsoft.com/office/2006/metadata/properties" xmlns:ns1="http://schemas.microsoft.com/sharepoint/v3" xmlns:ns2="82e4dbae-68f1-44b9-a9de-1019b054425c" xmlns:ns3="084f7c45-40c1-4552-b9db-b0297b44ff26" xmlns:ns4="16f00c2e-ac5c-418b-9f13-a0771dbd417d" targetNamespace="http://schemas.microsoft.com/office/2006/metadata/properties" ma:root="true" ma:fieldsID="2000c37600588d54536ee8b7025de04d" ns1:_="" ns2:_="" ns3:_="" ns4:_="">
    <xsd:import namespace="http://schemas.microsoft.com/sharepoint/v3"/>
    <xsd:import namespace="82e4dbae-68f1-44b9-a9de-1019b054425c"/>
    <xsd:import namespace="084f7c45-40c1-4552-b9db-b0297b44ff26"/>
    <xsd:import namespace="16f00c2e-ac5c-418b-9f13-a0771dbd417d"/>
    <xsd:element name="properties">
      <xsd:complexType>
        <xsd:sequence>
          <xsd:element name="documentManagement">
            <xsd:complexType>
              <xsd:all>
                <xsd:element ref="ns2:Document_x0020_Category" minOccurs="0"/>
                <xsd:element ref="ns2:Document_x0020_Status" minOccurs="0"/>
                <xsd:element ref="ns2:Document_x0020_Type" minOccurs="0"/>
                <xsd:element ref="ns1:DocumentSetDescription" minOccurs="0"/>
                <xsd:element ref="ns3:County" minOccurs="0"/>
                <xsd:element ref="ns2:CTP_x0020_Status" minOccurs="0"/>
                <xsd:element ref="ns2:CTP_x0020_Type" minOccurs="0"/>
                <xsd:element ref="ns4:_dlc_DocId" minOccurs="0"/>
                <xsd:element ref="ns4:_dlc_DocIdUrl" minOccurs="0"/>
                <xsd:element ref="ns4:_dlc_DocIdPersistId" minOccurs="0"/>
                <xsd:element ref="ns1:URL"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5" nillable="true" ma:displayName="Description" ma:description="A description of the Document Set" ma:hidden="true" ma:internalName="DocumentSetDescription" ma:readOnly="false">
      <xsd:simpleType>
        <xsd:restriction base="dms:Note"/>
      </xsd:simpleType>
    </xsd:element>
    <xsd:element name="URL" ma:index="18"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e4dbae-68f1-44b9-a9de-1019b054425c" elementFormDefault="qualified">
    <xsd:import namespace="http://schemas.microsoft.com/office/2006/documentManagement/types"/>
    <xsd:import namespace="http://schemas.microsoft.com/office/infopath/2007/PartnerControls"/>
    <xsd:element name="Document_x0020_Category" ma:index="2" nillable="true" ma:displayName="Document Category" ma:description="Where should this content appear on the public facing page?" ma:format="Dropdown" ma:internalName="Document_x0020_Category">
      <xsd:simpleType>
        <xsd:restriction base="dms:Choice">
          <xsd:enumeration value="Maps"/>
          <xsd:enumeration value="Report"/>
          <xsd:enumeration value="Data"/>
          <xsd:enumeration value="Public Involvement"/>
          <xsd:enumeration value="Resources"/>
        </xsd:restriction>
      </xsd:simpleType>
    </xsd:element>
    <xsd:element name="Document_x0020_Status" ma:index="3" nillable="true" ma:displayName="Document Status" ma:default="Draft" ma:format="Dropdown" ma:internalName="Document_x0020_Status">
      <xsd:simpleType>
        <xsd:restriction base="dms:Choice">
          <xsd:enumeration value="Draft"/>
          <xsd:enumeration value="Recommended"/>
          <xsd:enumeration value="Adopted"/>
          <xsd:enumeration value="Final"/>
        </xsd:restriction>
      </xsd:simpleType>
    </xsd:element>
    <xsd:element name="Document_x0020_Type" ma:index="4" nillable="true" ma:displayName="Document Type" ma:format="Dropdown" ma:internalName="Document_x0020_Type">
      <xsd:simpleType>
        <xsd:restriction base="dms:Choice">
          <xsd:enumeration value="1. Adoption Map"/>
          <xsd:enumeration value="2. Highway Map"/>
          <xsd:enumeration value="3. Public Transit &amp; Rail Map"/>
          <xsd:enumeration value="4. Bicycle Map"/>
          <xsd:enumeration value="5. Pedestrian Map"/>
          <xsd:enumeration value="Report"/>
          <xsd:enumeration value="Status Report"/>
          <xsd:enumeration value="Crash Map"/>
          <xsd:enumeration value="Deficiency Map"/>
          <xsd:enumeration value="Bridge Map"/>
          <xsd:enumeration value="Environmental Map"/>
          <xsd:enumeration value="Alternative Analysis Study"/>
          <xsd:enumeration value="Goals &amp; Vision"/>
          <xsd:enumeration value="Survey"/>
          <xsd:enumeration value="Agenda"/>
          <xsd:enumeration value="Minutes"/>
          <xsd:enumeration value="Handout"/>
          <xsd:enumeration value="Presentation"/>
          <xsd:enumeration value="Resolutions"/>
          <xsd:enumeration value="Bicycle and Pedestrian Maps"/>
          <xsd:enumeration value="Project Sheet"/>
          <xsd:enumeration value="Adoption Map"/>
          <xsd:enumeration value="​Highway Map"/>
          <xsd:enumeration value="Public Transit &amp; Rail Map"/>
        </xsd:restriction>
      </xsd:simpleType>
    </xsd:element>
    <xsd:element name="CTP_x0020_Status" ma:index="9" nillable="true" ma:displayName="CTP Status" ma:default="Completed" ma:description="Is the plan Completed or Under Study?" ma:format="Dropdown" ma:hidden="true" ma:internalName="CTP_x0020_Status" ma:readOnly="false">
      <xsd:simpleType>
        <xsd:restriction base="dms:Choice">
          <xsd:enumeration value="Completed"/>
          <xsd:enumeration value="Under Study"/>
        </xsd:restriction>
      </xsd:simpleType>
    </xsd:element>
    <xsd:element name="CTP_x0020_Type" ma:index="10" nillable="true" ma:displayName="CTP Type" ma:default="County" ma:format="Dropdown" ma:hidden="true" ma:internalName="CTP_x0020_Type" ma:readOnly="false">
      <xsd:simpleType>
        <xsd:restriction base="dms:Choice">
          <xsd:enumeration value="County"/>
          <xsd:enumeration value="Municipal"/>
          <xsd:enumeration value="MPO"/>
        </xsd:restriction>
      </xsd:simpleType>
    </xsd:element>
  </xsd:schema>
  <xsd:schema xmlns:xsd="http://www.w3.org/2001/XMLSchema" xmlns:xs="http://www.w3.org/2001/XMLSchema" xmlns:dms="http://schemas.microsoft.com/office/2006/documentManagement/types" xmlns:pc="http://schemas.microsoft.com/office/infopath/2007/PartnerControls" targetNamespace="084f7c45-40c1-4552-b9db-b0297b44ff26" elementFormDefault="qualified">
    <xsd:import namespace="http://schemas.microsoft.com/office/2006/documentManagement/types"/>
    <xsd:import namespace="http://schemas.microsoft.com/office/infopath/2007/PartnerControls"/>
    <xsd:element name="County" ma:index="8" nillable="true" ma:displayName="County" ma:description="Full List of NC Counties" ma:format="Dropdown" ma:hidden="true" ma:internalName="County" ma:readOnly="false">
      <xsd:complexType>
        <xsd:complexContent>
          <xsd:extension base="dms:MultiChoice">
            <xsd:sequence>
              <xsd:element name="Value" maxOccurs="unbounded" minOccurs="0" nillable="true">
                <xsd:simpleType>
                  <xsd:restriction base="dms:Choice">
                    <xsd:enumeration value="Alamance"/>
                    <xsd:enumeration value="Alexander"/>
                    <xsd:enumeration value="Alleghany"/>
                    <xsd:enumeration value="Anson"/>
                    <xsd:enumeration value="Ashe"/>
                    <xsd:enumeration value="Avery"/>
                    <xsd:enumeration value="Beaufort"/>
                    <xsd:enumeration value="Bertie"/>
                    <xsd:enumeration value="Bladen"/>
                    <xsd:enumeration value="Brunswick"/>
                    <xsd:enumeration value="Buncombe"/>
                    <xsd:enumeration value="Burke"/>
                    <xsd:enumeration value="Cabarrus"/>
                    <xsd:enumeration value="Caldwell"/>
                    <xsd:enumeration value="Camden"/>
                    <xsd:enumeration value="Carteret"/>
                    <xsd:enumeration value="Caswell"/>
                    <xsd:enumeration value="Catawba"/>
                    <xsd:enumeration value="Chatham"/>
                    <xsd:enumeration value="Cherokee"/>
                    <xsd:enumeration value="Chowan"/>
                    <xsd:enumeration value="Clay"/>
                    <xsd:enumeration value="Cleveland"/>
                    <xsd:enumeration value="Columbus"/>
                    <xsd:enumeration value="Craven"/>
                    <xsd:enumeration value="Cumberland"/>
                    <xsd:enumeration value="Currituck"/>
                    <xsd:enumeration value="Dare"/>
                    <xsd:enumeration value="Davidson"/>
                    <xsd:enumeration value="Davie"/>
                    <xsd:enumeration value="Duplin"/>
                    <xsd:enumeration value="Durham"/>
                    <xsd:enumeration value="Edgecombe"/>
                    <xsd:enumeration value="Forsyth"/>
                    <xsd:enumeration value="Franklin"/>
                    <xsd:enumeration value="Gaston"/>
                    <xsd:enumeration value="Gates"/>
                    <xsd:enumeration value="Graham"/>
                    <xsd:enumeration value="Granville"/>
                    <xsd:enumeration value="Greene"/>
                    <xsd:enumeration value="Guilford"/>
                    <xsd:enumeration value="Halifax"/>
                    <xsd:enumeration value="Harnett"/>
                    <xsd:enumeration value="Haywood"/>
                    <xsd:enumeration value="Henderson"/>
                    <xsd:enumeration value="Hertford"/>
                    <xsd:enumeration value="Hoke"/>
                    <xsd:enumeration value="Hyde"/>
                    <xsd:enumeration value="Iredell"/>
                    <xsd:enumeration value="Jackson"/>
                    <xsd:enumeration value="Johnston"/>
                    <xsd:enumeration value="Jones"/>
                    <xsd:enumeration value="Lee"/>
                    <xsd:enumeration value="Lenoir"/>
                    <xsd:enumeration value="Lincoln"/>
                    <xsd:enumeration value="Macon"/>
                    <xsd:enumeration value="Madison"/>
                    <xsd:enumeration value="Martin"/>
                    <xsd:enumeration value="McDowell"/>
                    <xsd:enumeration value="Mecklenburg"/>
                    <xsd:enumeration value="Mitchell"/>
                    <xsd:enumeration value="Montgomery"/>
                    <xsd:enumeration value="Moore"/>
                    <xsd:enumeration value="Nash"/>
                    <xsd:enumeration value="New Hanover"/>
                    <xsd:enumeration value="Northampton"/>
                    <xsd:enumeration value="Onslow"/>
                    <xsd:enumeration value="Orange"/>
                    <xsd:enumeration value="Pamlico"/>
                    <xsd:enumeration value="Pasquotank"/>
                    <xsd:enumeration value="Pender"/>
                    <xsd:enumeration value="Perquimans"/>
                    <xsd:enumeration value="Person"/>
                    <xsd:enumeration value="Pitt"/>
                    <xsd:enumeration value="Polk"/>
                    <xsd:enumeration value="Randolph"/>
                    <xsd:enumeration value="Richmond"/>
                    <xsd:enumeration value="Robeson"/>
                    <xsd:enumeration value="Rockingham"/>
                    <xsd:enumeration value="Rowan"/>
                    <xsd:enumeration value="Rutherford"/>
                    <xsd:enumeration value="Sampson"/>
                    <xsd:enumeration value="Scotland"/>
                    <xsd:enumeration value="Stanly"/>
                    <xsd:enumeration value="Stokes"/>
                    <xsd:enumeration value="Surry"/>
                    <xsd:enumeration value="Swain"/>
                    <xsd:enumeration value="Transylvania"/>
                    <xsd:enumeration value="Tyrrell"/>
                    <xsd:enumeration value="Union"/>
                    <xsd:enumeration value="Vance"/>
                    <xsd:enumeration value="Wake"/>
                    <xsd:enumeration value="Warren"/>
                    <xsd:enumeration value="Washington"/>
                    <xsd:enumeration value="Watauga"/>
                    <xsd:enumeration value="Wayne"/>
                    <xsd:enumeration value="Wilkes"/>
                    <xsd:enumeration value="Wilson"/>
                    <xsd:enumeration value="Yadkin"/>
                    <xsd:enumeration value="Yancey"/>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f00c2e-ac5c-418b-9f13-a0771dbd417d" elementFormDefault="qualified">
    <xsd:import namespace="http://schemas.microsoft.com/office/2006/documentManagement/types"/>
    <xsd:import namespace="http://schemas.microsoft.com/office/infopath/2007/PartnerControls"/>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16f00c2e-ac5c-418b-9f13-a0771dbd417d">INSIDE-161-15</_dlc_DocId>
    <_dlc_DocIdUrl xmlns="16f00c2e-ac5c-418b-9f13-a0771dbd417d">
      <Url>https://connect.ncdot.gov/Business/_layouts/15/DocIdRedir.aspx?ID=INSIDE-161-15</Url>
      <Description>INSIDE-161-15</Description>
    </_dlc_DocIdUrl>
    <Document_x0020_Category xmlns="82e4dbae-68f1-44b9-a9de-1019b054425c">Public Involvement</Document_x0020_Category>
    <DocumentSetDescription xmlns="http://schemas.microsoft.com/sharepoint/v3">This plan is a joint effort between Stanly County, the Rocky River Rural Planning Organization (RRRPO) and NCDOT. This plan will provide an update to the existing Stanly County 2003 Thoroughfare Plan.   The new Comprehensive Transportation Plan area consists of the entire county area boundary, but will exclude the Albemarle, Badin, New London, Locust, and Red Cross communities.  The CTP was adopted by Norwood August 1, 2011; Oakboro July 5, 2011; Stanfield June 30, 2011; Richfield July 25, 2011; Misenheimer July 11, 2011; Stanly County August 15, 2011; and endorsed by the RRRPO November 17, 2011.  The plan was adopted by the Board of Transportation on January 5th, 2012.
This CTP is currently going through an update process that will cover the entire county of Stanly.
</DocumentSetDescription>
    <Document_x0020_Status xmlns="82e4dbae-68f1-44b9-a9de-1019b054425c">Draft</Document_x0020_Status>
    <CTP_x0020_Status xmlns="82e4dbae-68f1-44b9-a9de-1019b054425c">Under Study</CTP_x0020_Status>
    <URL xmlns="http://schemas.microsoft.com/sharepoint/v3">
      <Url xsi:nil="true"/>
      <Description xsi:nil="true"/>
    </URL>
    <CTP_x0020_Type xmlns="82e4dbae-68f1-44b9-a9de-1019b054425c">County</CTP_x0020_Type>
    <Document_x0020_Type xmlns="82e4dbae-68f1-44b9-a9de-1019b054425c">Presentation</Document_x0020_Type>
    <County xmlns="084f7c45-40c1-4552-b9db-b0297b44ff26">
      <Value>Stanly</Value>
    </Count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5.xml><?xml version="1.0" encoding="utf-8"?>
<?mso-contentType ?>
<SharedContentType xmlns="Microsoft.SharePoint.Taxonomy.ContentTypeSync" SourceId="7ef604a7-ebc4-47af-96e9-7f1ad444f50a" ContentTypeId="0x0101" PreviousValue="false"/>
</file>

<file path=customXml/itemProps1.xml><?xml version="1.0" encoding="utf-8"?>
<ds:datastoreItem xmlns:ds="http://schemas.openxmlformats.org/officeDocument/2006/customXml" ds:itemID="{D5D2590E-4710-4121-93AE-7AC878AC693A}"/>
</file>

<file path=customXml/itemProps2.xml><?xml version="1.0" encoding="utf-8"?>
<ds:datastoreItem xmlns:ds="http://schemas.openxmlformats.org/officeDocument/2006/customXml" ds:itemID="{69DC4630-270D-46C0-A49F-98B7CB7315F5}">
  <ds:schemaRefs>
    <ds:schemaRef ds:uri="725b9b1f-91c5-4804-815f-3b5f0ffb0426"/>
    <ds:schemaRef ds:uri="bb67b8f7-63b1-4dd1-bd7f-43855ae83e4d"/>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schemas.microsoft.com/sharepoint/v3"/>
    <ds:schemaRef ds:uri="http://purl.org/dc/terms/"/>
    <ds:schemaRef ds:uri="BB67B8F7-63B1-4DD1-BD7F-43855AE83E4D"/>
    <ds:schemaRef ds:uri="http://schemas.microsoft.com/office/2006/documentManagement/types"/>
    <ds:schemaRef ds:uri="084f7c45-40c1-4552-b9db-b0297b44ff26"/>
    <ds:schemaRef ds:uri="http://www.w3.org/XML/1998/namespace"/>
    <ds:schemaRef ds:uri="http://purl.org/dc/dcmitype/"/>
  </ds:schemaRefs>
</ds:datastoreItem>
</file>

<file path=customXml/itemProps3.xml><?xml version="1.0" encoding="utf-8"?>
<ds:datastoreItem xmlns:ds="http://schemas.openxmlformats.org/officeDocument/2006/customXml" ds:itemID="{72B616C0-77A5-4E4D-B8A6-7A18F25518E7}">
  <ds:schemaRefs>
    <ds:schemaRef ds:uri="http://schemas.microsoft.com/sharepoint/v3/contenttype/forms"/>
  </ds:schemaRefs>
</ds:datastoreItem>
</file>

<file path=customXml/itemProps4.xml><?xml version="1.0" encoding="utf-8"?>
<ds:datastoreItem xmlns:ds="http://schemas.openxmlformats.org/officeDocument/2006/customXml" ds:itemID="{537452FE-9017-4BC8-A2C1-DD631BD597FE}"/>
</file>

<file path=customXml/itemProps5.xml><?xml version="1.0" encoding="utf-8"?>
<ds:datastoreItem xmlns:ds="http://schemas.openxmlformats.org/officeDocument/2006/customXml" ds:itemID="{C3F0D148-D28F-4B1E-B08B-E8D45BA82FD8}"/>
</file>

<file path=docProps/app.xml><?xml version="1.0" encoding="utf-8"?>
<Properties xmlns="http://schemas.openxmlformats.org/officeDocument/2006/extended-properties" xmlns:vt="http://schemas.openxmlformats.org/officeDocument/2006/docPropsVTypes">
  <Template>CTP Overview_MitchellCounty_8_1_2018</Template>
  <TotalTime>2601</TotalTime>
  <Words>640</Words>
  <Application>Microsoft Office PowerPoint</Application>
  <PresentationFormat>On-screen Show (4:3)</PresentationFormat>
  <Paragraphs>117</Paragraphs>
  <Slides>10</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Aptos Narrow</vt:lpstr>
      <vt:lpstr>Arial</vt:lpstr>
      <vt:lpstr>Calibri</vt:lpstr>
      <vt:lpstr>Helvetica</vt:lpstr>
      <vt:lpstr>Times New Roman</vt:lpstr>
      <vt:lpstr>Office Theme</vt:lpstr>
      <vt:lpstr>Stanly County Comprehensive Transportation Plan (CTP) Overview</vt:lpstr>
      <vt:lpstr>Today’s Agenda</vt:lpstr>
      <vt:lpstr>Vision/Goals</vt:lpstr>
      <vt:lpstr>Goals and Objectives Survey</vt:lpstr>
      <vt:lpstr>Informational Maps</vt:lpstr>
      <vt:lpstr>Deficient Bridge Map</vt:lpstr>
      <vt:lpstr>Stanly County Trends</vt:lpstr>
      <vt:lpstr>Planning for the Future</vt:lpstr>
      <vt:lpstr>Contacts</vt:lpstr>
      <vt:lpstr>QUESTIONS</vt:lpstr>
    </vt:vector>
  </TitlesOfParts>
  <Company>NC Deparment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Stanly County Comprehensive Transportation Plan 4-2-24</dc:title>
  <dc:creator>Pamela R. Cook</dc:creator>
  <cp:keywords>PowerPoint, template, 4x3, official, presentation</cp:keywords>
  <dc:description/>
  <cp:lastModifiedBy>Lassiter, Talik A</cp:lastModifiedBy>
  <cp:revision>96</cp:revision>
  <dcterms:created xsi:type="dcterms:W3CDTF">2018-07-31T11:54:17Z</dcterms:created>
  <dcterms:modified xsi:type="dcterms:W3CDTF">2024-04-02T15:18:32Z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0x0101002CEDC8B8849F0449BCA6697504E08346</vt:lpwstr>
  </property>
  <property fmtid="{D5CDD505-2E9C-101B-9397-08002B2CF9AE}" pid="3" name="_dlc_DocIdItemGuid">
    <vt:lpwstr>05a495ec-0491-4e1f-99aa-0280a0726d24</vt:lpwstr>
  </property>
  <property fmtid="{D5CDD505-2E9C-101B-9397-08002B2CF9AE}" pid="4" name="Business Content Type">
    <vt:lpwstr/>
  </property>
  <property fmtid="{D5CDD505-2E9C-101B-9397-08002B2CF9AE}" pid="5" name="Data Security Classification">
    <vt:lpwstr/>
  </property>
  <property fmtid="{D5CDD505-2E9C-101B-9397-08002B2CF9AE}" pid="6" name="Order">
    <vt:r8>455500</vt:r8>
  </property>
  <property fmtid="{D5CDD505-2E9C-101B-9397-08002B2CF9AE}" pid="7" name="_docset_NoMedatataSyncRequired">
    <vt:lpwstr>False</vt:lpwstr>
  </property>
</Properties>
</file>